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5"/>
  </p:notesMasterIdLst>
  <p:handoutMasterIdLst>
    <p:handoutMasterId r:id="rId36"/>
  </p:handoutMasterIdLst>
  <p:sldIdLst>
    <p:sldId id="256" r:id="rId3"/>
    <p:sldId id="266" r:id="rId4"/>
    <p:sldId id="270" r:id="rId5"/>
    <p:sldId id="273" r:id="rId6"/>
    <p:sldId id="314" r:id="rId7"/>
    <p:sldId id="317" r:id="rId8"/>
    <p:sldId id="274" r:id="rId9"/>
    <p:sldId id="275" r:id="rId10"/>
    <p:sldId id="322" r:id="rId11"/>
    <p:sldId id="323" r:id="rId12"/>
    <p:sldId id="318" r:id="rId13"/>
    <p:sldId id="276" r:id="rId14"/>
    <p:sldId id="277" r:id="rId15"/>
    <p:sldId id="320" r:id="rId16"/>
    <p:sldId id="278" r:id="rId17"/>
    <p:sldId id="325" r:id="rId18"/>
    <p:sldId id="324" r:id="rId19"/>
    <p:sldId id="326" r:id="rId20"/>
    <p:sldId id="327" r:id="rId21"/>
    <p:sldId id="328" r:id="rId22"/>
    <p:sldId id="329" r:id="rId23"/>
    <p:sldId id="330" r:id="rId24"/>
    <p:sldId id="333" r:id="rId25"/>
    <p:sldId id="334" r:id="rId26"/>
    <p:sldId id="335" r:id="rId27"/>
    <p:sldId id="336" r:id="rId28"/>
    <p:sldId id="337" r:id="rId29"/>
    <p:sldId id="338" r:id="rId30"/>
    <p:sldId id="311" r:id="rId31"/>
    <p:sldId id="339" r:id="rId32"/>
    <p:sldId id="340" r:id="rId33"/>
    <p:sldId id="312" r:id="rId3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92" autoAdjust="0"/>
    <p:restoredTop sz="60282" autoAdjust="0"/>
  </p:normalViewPr>
  <p:slideViewPr>
    <p:cSldViewPr snapToGrid="0" snapToObjects="1">
      <p:cViewPr>
        <p:scale>
          <a:sx n="75" d="100"/>
          <a:sy n="75" d="100"/>
        </p:scale>
        <p:origin x="2250" y="32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22C06-1E29-40D3-A629-5C12C5E51BB9}" type="datetimeFigureOut">
              <a:rPr lang="en-NL" smtClean="0"/>
              <a:t>30/06/2020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32A9A-6AF1-44A4-83F8-724276883B9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72852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52011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Small oscillations at both fronts</a:t>
            </a:r>
          </a:p>
          <a:p>
            <a:pPr marL="171450" indent="-171450">
              <a:buFontTx/>
              <a:buChar char="-"/>
            </a:pPr>
            <a:r>
              <a:rPr lang="en-GB" dirty="0"/>
              <a:t>Quite small Courant numbers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23176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- Salinity profile</a:t>
            </a:r>
          </a:p>
          <a:p>
            <a:pPr marL="171450" indent="-171450">
              <a:buFontTx/>
              <a:buChar char="-"/>
            </a:pPr>
            <a:r>
              <a:rPr lang="en-GB" dirty="0"/>
              <a:t>Max oscillations at 2.5, 4.5 and 6.5 – x=2500, x=5000, x=7500</a:t>
            </a:r>
          </a:p>
          <a:p>
            <a:pPr marL="171450" indent="-171450">
              <a:buFontTx/>
              <a:buChar char="-"/>
            </a:pP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409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In order to perform the sensitivity analysis a number of simulations have to be performed. Four</a:t>
            </a:r>
          </a:p>
          <a:p>
            <a:r>
              <a:rPr lang="en-GB" dirty="0"/>
              <a:t>sets of parameter ranges are simulated. First, for a range of values of the Courant</a:t>
            </a:r>
          </a:p>
          <a:p>
            <a:r>
              <a:rPr lang="en-GB" dirty="0"/>
              <a:t> parameter are</a:t>
            </a:r>
          </a:p>
          <a:p>
            <a:r>
              <a:rPr lang="en-GB" dirty="0"/>
              <a:t>simulated, then the same is done for </a:t>
            </a:r>
            <a:r>
              <a:rPr lang="en-GB" dirty="0" err="1"/>
              <a:t>Δt</a:t>
            </a:r>
            <a:r>
              <a:rPr lang="en-GB" dirty="0"/>
              <a:t>, </a:t>
            </a:r>
            <a:r>
              <a:rPr lang="en-GB" dirty="0" err="1"/>
              <a:t>Δx</a:t>
            </a:r>
            <a:r>
              <a:rPr lang="en-GB" dirty="0"/>
              <a:t> and </a:t>
            </a:r>
            <a:r>
              <a:rPr lang="en-GB" dirty="0" err="1"/>
              <a:t>Δz</a:t>
            </a:r>
            <a:r>
              <a:rPr lang="en-GB" dirty="0"/>
              <a:t> is done. For the latter two the reference model</a:t>
            </a:r>
          </a:p>
          <a:p>
            <a:r>
              <a:rPr lang="en-GB" dirty="0"/>
              <a:t>is further developed, in which a constant time step size (</a:t>
            </a:r>
            <a:r>
              <a:rPr lang="en-GB" dirty="0" err="1"/>
              <a:t>Δx</a:t>
            </a:r>
            <a:r>
              <a:rPr lang="en-GB" dirty="0"/>
              <a:t>) and a constant spatial resolution in the</a:t>
            </a:r>
          </a:p>
          <a:p>
            <a:r>
              <a:rPr lang="en-GB" dirty="0"/>
              <a:t>x-direction (</a:t>
            </a:r>
            <a:r>
              <a:rPr lang="en-GB" dirty="0" err="1"/>
              <a:t>Δt</a:t>
            </a:r>
            <a:r>
              <a:rPr lang="en-GB" dirty="0"/>
              <a:t>) is set.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7722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 Numerical diffusion is quantified using the ratio between observed- and theoretical frontal</a:t>
            </a:r>
          </a:p>
          <a:p>
            <a:r>
              <a:rPr lang="en-GB" dirty="0"/>
              <a:t>propagation speed of both fronts. Where the theoretical frontal propagation speed is estimated by</a:t>
            </a:r>
          </a:p>
          <a:p>
            <a:r>
              <a:rPr lang="en-GB" dirty="0"/>
              <a:t>the following formulas, as used by </a:t>
            </a:r>
            <a:r>
              <a:rPr lang="en-GB" dirty="0" err="1"/>
              <a:t>Pietrzak</a:t>
            </a:r>
            <a:r>
              <a:rPr lang="en-GB" dirty="0"/>
              <a:t> [1998] and confirmed through experiment by Simpson and</a:t>
            </a:r>
          </a:p>
          <a:p>
            <a:r>
              <a:rPr lang="en-GB" dirty="0"/>
              <a:t>Manga [1998], based on the energy conserving nature of gravity induced currents in long prismatic</a:t>
            </a:r>
          </a:p>
          <a:p>
            <a:r>
              <a:rPr lang="en-GB" dirty="0"/>
              <a:t>channels.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salinity at the before-</a:t>
            </a:r>
          </a:p>
          <a:p>
            <a:r>
              <a:rPr lang="en-GB" dirty="0"/>
              <a:t>mentioned locations are then plotted and compared to the appropriate reference model from which a</a:t>
            </a:r>
          </a:p>
          <a:p>
            <a:r>
              <a:rPr lang="en-GB" dirty="0"/>
              <a:t>salinity difference can be calculated. This salinity difference is thus relative to the respective reference</a:t>
            </a:r>
          </a:p>
          <a:p>
            <a:r>
              <a:rPr lang="en-GB" dirty="0"/>
              <a:t>model and it’s normalized standard deviation serves as the measure the sensitivity of numerical errors</a:t>
            </a:r>
          </a:p>
          <a:p>
            <a:r>
              <a:rPr lang="en-GB" dirty="0"/>
              <a:t>to the respective parameter.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94726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 Numerical diffusion is quantified using the ratio between observed- and theoretical frontal</a:t>
            </a:r>
          </a:p>
          <a:p>
            <a:r>
              <a:rPr lang="en-GB" dirty="0"/>
              <a:t>propagation speed of both fronts. Where the theoretical frontal propagation speed is estimated by</a:t>
            </a:r>
          </a:p>
          <a:p>
            <a:r>
              <a:rPr lang="en-GB" dirty="0"/>
              <a:t>the following formulas, as used by </a:t>
            </a:r>
            <a:r>
              <a:rPr lang="en-GB" dirty="0" err="1"/>
              <a:t>Pietrzak</a:t>
            </a:r>
            <a:r>
              <a:rPr lang="en-GB" dirty="0"/>
              <a:t> [1998] and confirmed through experiment by Simpson and</a:t>
            </a:r>
          </a:p>
          <a:p>
            <a:r>
              <a:rPr lang="en-GB" dirty="0"/>
              <a:t>Manga [1998], based on the energy conserving nature of gravity induced currents in long prismatic</a:t>
            </a:r>
          </a:p>
          <a:p>
            <a:r>
              <a:rPr lang="en-GB" dirty="0"/>
              <a:t>channels.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salinity at the before-</a:t>
            </a:r>
          </a:p>
          <a:p>
            <a:r>
              <a:rPr lang="en-GB" dirty="0"/>
              <a:t>mentioned locations are then plotted and compared to the appropriate reference model from which a</a:t>
            </a:r>
          </a:p>
          <a:p>
            <a:r>
              <a:rPr lang="en-GB" dirty="0"/>
              <a:t>salinity difference can be calculated. This salinity difference is thus relative to the respective reference</a:t>
            </a:r>
          </a:p>
          <a:p>
            <a:r>
              <a:rPr lang="en-GB" dirty="0"/>
              <a:t>model and it’s normalized standard deviation serves as the measure the sensitivity of numerical errors</a:t>
            </a:r>
          </a:p>
          <a:p>
            <a:r>
              <a:rPr lang="en-GB" dirty="0"/>
              <a:t>to the respective parameter.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07205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practice, this new analysis allows the numerical study of dispersion errors on all types of</a:t>
            </a:r>
          </a:p>
          <a:p>
            <a:r>
              <a:rPr lang="en-GB" dirty="0"/>
              <a:t>mesh and for multiple dimensions. Nonetheless, when mesh uniformity and one-dimensionality assumptions</a:t>
            </a:r>
          </a:p>
          <a:p>
            <a:r>
              <a:rPr lang="en-GB" dirty="0"/>
              <a:t>are imposed as in the classical method, the results of this new technique coincide with those of the classic</a:t>
            </a:r>
          </a:p>
          <a:p>
            <a:r>
              <a:rPr lang="en-GB" dirty="0"/>
              <a:t>method.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250814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effect of the on the salinity differences, which are of quite large scale, can be observed. </a:t>
            </a:r>
          </a:p>
          <a:p>
            <a:r>
              <a:rPr lang="en-GB" dirty="0"/>
              <a:t>Especially for numbers between 1.6 and 2.0 the effect of the parameter on errors in the salinity profile can be seen in the large oscillation after the front has passed.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As expected the model shows spurious oscillations for large values of Courant</a:t>
            </a:r>
          </a:p>
          <a:p>
            <a:r>
              <a:rPr lang="en-GB" dirty="0"/>
              <a:t> , nonetheless this</a:t>
            </a:r>
          </a:p>
          <a:p>
            <a:r>
              <a:rPr lang="en-GB" dirty="0"/>
              <a:t>only starts occurring at values higher than 1.6. At values between 1.0 and 1.6 and for values lower</a:t>
            </a:r>
          </a:p>
          <a:p>
            <a:r>
              <a:rPr lang="en-GB" dirty="0"/>
              <a:t>than 0.1 only minor over- and undershoot can be observed. An abrupt oscillation at x = 5000m is</a:t>
            </a:r>
          </a:p>
          <a:p>
            <a:r>
              <a:rPr lang="en-GB" dirty="0"/>
              <a:t>modelled at all variations of the Courant</a:t>
            </a:r>
          </a:p>
          <a:p>
            <a:r>
              <a:rPr lang="en-GB" dirty="0"/>
              <a:t> parameter and can also be observed in the reference</a:t>
            </a:r>
          </a:p>
          <a:p>
            <a:r>
              <a:rPr lang="en-GB" dirty="0"/>
              <a:t>mode. This is probably a result of the choppy spike on top of the front (see figure 3.2). The steep low</a:t>
            </a:r>
          </a:p>
          <a:p>
            <a:r>
              <a:rPr lang="en-GB" dirty="0"/>
              <a:t>density front causes obvious spurious oscillations at a Courant</a:t>
            </a:r>
          </a:p>
          <a:p>
            <a:r>
              <a:rPr lang="en-GB" dirty="0"/>
              <a:t> of 1.6 up to 2.0 with an amplitude</a:t>
            </a:r>
          </a:p>
          <a:p>
            <a:r>
              <a:rPr lang="en-GB" dirty="0"/>
              <a:t>of approximately 1 ppt. At the low density front the errors observed are significantly larger, especially</a:t>
            </a:r>
          </a:p>
          <a:p>
            <a:r>
              <a:rPr lang="en-GB" dirty="0"/>
              <a:t>at Courant</a:t>
            </a:r>
          </a:p>
          <a:p>
            <a:r>
              <a:rPr lang="en-GB" dirty="0"/>
              <a:t> values of 1.6 to 2.0. Generally the absolute order of the errors is up to 2 ppt. for</a:t>
            </a:r>
          </a:p>
          <a:p>
            <a:r>
              <a:rPr lang="en-GB" dirty="0"/>
              <a:t>Courant</a:t>
            </a:r>
          </a:p>
          <a:p>
            <a:r>
              <a:rPr lang="en-GB" dirty="0"/>
              <a:t> values higher than 1.6 but remain below 0.5 ppt. for Courant</a:t>
            </a:r>
          </a:p>
          <a:p>
            <a:r>
              <a:rPr lang="en-GB" dirty="0"/>
              <a:t> values lower than 0.7.</a:t>
            </a:r>
          </a:p>
          <a:p>
            <a:r>
              <a:rPr lang="en-GB" dirty="0"/>
              <a:t>Until Courant</a:t>
            </a:r>
          </a:p>
          <a:p>
            <a:r>
              <a:rPr lang="en-GB" dirty="0"/>
              <a:t> equals 0.1, then the model seems to become quite diffusive </a:t>
            </a:r>
            <a:r>
              <a:rPr lang="en-GB" dirty="0" err="1"/>
              <a:t>Δt</a:t>
            </a:r>
            <a:r>
              <a:rPr lang="en-GB" dirty="0"/>
              <a:t>, which causes the</a:t>
            </a:r>
          </a:p>
          <a:p>
            <a:r>
              <a:rPr lang="en-GB" dirty="0"/>
              <a:t>front to arrive slightly later.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033729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 oscillations can be seen as</a:t>
            </a:r>
          </a:p>
          <a:p>
            <a:r>
              <a:rPr lang="en-GB" dirty="0"/>
              <a:t>increases to 250 seconds of the same type and scale as in the variations of</a:t>
            </a:r>
          </a:p>
          <a:p>
            <a:r>
              <a:rPr lang="en-GB" dirty="0"/>
              <a:t> which coincides with the expected</a:t>
            </a:r>
          </a:p>
          <a:p>
            <a:r>
              <a:rPr lang="en-GB" dirty="0"/>
              <a:t>behaviour at large Courant numbers.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At larger values of the time step size (</a:t>
            </a:r>
            <a:r>
              <a:rPr lang="en-GB" dirty="0" err="1"/>
              <a:t>Δt</a:t>
            </a:r>
            <a:r>
              <a:rPr lang="en-GB" dirty="0"/>
              <a:t> ≥ 50s) clear oscillations start to develop as the front has</a:t>
            </a:r>
          </a:p>
          <a:p>
            <a:r>
              <a:rPr lang="en-GB" dirty="0"/>
              <a:t>passed, up to an amplitude of approximately 1.5 ppt. For </a:t>
            </a:r>
            <a:r>
              <a:rPr lang="en-GB" dirty="0" err="1"/>
              <a:t>Δt</a:t>
            </a:r>
            <a:r>
              <a:rPr lang="en-GB" dirty="0"/>
              <a:t> ≤ 50s (giving an approximate Courant</a:t>
            </a:r>
          </a:p>
          <a:p>
            <a:r>
              <a:rPr lang="en-GB" dirty="0"/>
              <a:t>number of 0.25, with </a:t>
            </a:r>
            <a:r>
              <a:rPr lang="en-GB" dirty="0" err="1"/>
              <a:t>Δx</a:t>
            </a:r>
            <a:r>
              <a:rPr lang="en-GB" dirty="0"/>
              <a:t> = 100 and a velocity of 0.5 m/s) the amplitude of these oscillations drops</a:t>
            </a:r>
          </a:p>
          <a:p>
            <a:r>
              <a:rPr lang="en-GB" dirty="0"/>
              <a:t>below 0.5 ppt. The oscillations observed have an amplitude of approximately 2 ppt. at the location of</a:t>
            </a:r>
          </a:p>
          <a:p>
            <a:r>
              <a:rPr lang="en-GB" dirty="0"/>
              <a:t>the initial disturbance and at the low density front. At the low density front the oscillations also continue</a:t>
            </a:r>
          </a:p>
          <a:p>
            <a:r>
              <a:rPr lang="en-GB" dirty="0"/>
              <a:t>to exist for a longer period of time. The constant salinity difference for </a:t>
            </a:r>
            <a:r>
              <a:rPr lang="en-GB" dirty="0" err="1"/>
              <a:t>Δt</a:t>
            </a:r>
            <a:r>
              <a:rPr lang="en-GB" dirty="0"/>
              <a:t> ≤ 50s of approximately</a:t>
            </a:r>
          </a:p>
          <a:p>
            <a:r>
              <a:rPr lang="en-GB" dirty="0"/>
              <a:t>0.5 ppt. can not be described as a numerical error due its smooth and constant form. However, the</a:t>
            </a:r>
          </a:p>
          <a:p>
            <a:r>
              <a:rPr lang="en-GB" dirty="0"/>
              <a:t>observed differences can be explained by the fact that the reference model’s average time step size</a:t>
            </a:r>
          </a:p>
          <a:p>
            <a:r>
              <a:rPr lang="en-GB" dirty="0"/>
              <a:t>equals 65 seconds, which is automatically determined and kept as large as possible as long as the</a:t>
            </a:r>
          </a:p>
          <a:p>
            <a:r>
              <a:rPr lang="en-GB" dirty="0"/>
              <a:t>Courant number does not exceed the Courant</a:t>
            </a:r>
          </a:p>
          <a:p>
            <a:r>
              <a:rPr lang="en-GB" dirty="0"/>
              <a:t> parameter. Therefore solutions with a smaller time</a:t>
            </a:r>
          </a:p>
          <a:p>
            <a:r>
              <a:rPr lang="en-GB" dirty="0"/>
              <a:t>step size can be more accurate yet differ from the reference model </a:t>
            </a:r>
            <a:r>
              <a:rPr lang="en-GB" dirty="0" err="1"/>
              <a:t>accross</a:t>
            </a:r>
            <a:r>
              <a:rPr lang="en-GB" dirty="0"/>
              <a:t> the domain. Lastly the</a:t>
            </a:r>
          </a:p>
          <a:p>
            <a:r>
              <a:rPr lang="en-GB" dirty="0"/>
              <a:t>same steep and choppy high density front can be seen to develop for an estimated Courant number</a:t>
            </a:r>
          </a:p>
          <a:p>
            <a:r>
              <a:rPr lang="en-GB" dirty="0"/>
              <a:t>higher than 1.25 as was observed in the variations of Courant</a:t>
            </a:r>
          </a:p>
          <a:p>
            <a:r>
              <a:rPr lang="en-GB" dirty="0"/>
              <a:t> 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229268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 diffusion over time can be observed at larger values of delta x </a:t>
            </a:r>
          </a:p>
          <a:p>
            <a:r>
              <a:rPr lang="en-GB" dirty="0"/>
              <a:t>At t = 15000  also the effects of the reflected wave can be observed in the final salinity drop.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 first observation is that the whole domain is less oscillatory probably due to the small time step size</a:t>
            </a:r>
          </a:p>
          <a:p>
            <a:r>
              <a:rPr lang="en-GB" dirty="0"/>
              <a:t>that is configured (</a:t>
            </a:r>
            <a:r>
              <a:rPr lang="en-GB" dirty="0" err="1"/>
              <a:t>Δt</a:t>
            </a:r>
            <a:r>
              <a:rPr lang="en-GB" dirty="0"/>
              <a:t> = 10s). Increasing relative salinity differences are observed as </a:t>
            </a:r>
            <a:r>
              <a:rPr lang="en-GB" dirty="0" err="1"/>
              <a:t>Δx</a:t>
            </a:r>
            <a:r>
              <a:rPr lang="en-GB" dirty="0"/>
              <a:t> increases,</a:t>
            </a:r>
          </a:p>
          <a:p>
            <a:r>
              <a:rPr lang="en-GB" dirty="0"/>
              <a:t>some of which caused by a diffusive error but is possibly also part due to an increasing error in place-</a:t>
            </a:r>
          </a:p>
          <a:p>
            <a:r>
              <a:rPr lang="en-GB" dirty="0" err="1"/>
              <a:t>ment</a:t>
            </a:r>
            <a:r>
              <a:rPr lang="en-GB" dirty="0"/>
              <a:t> of the measurement location. Although the order of errors observed is of 2 ppt. this is not used</a:t>
            </a:r>
          </a:p>
          <a:p>
            <a:r>
              <a:rPr lang="en-GB" dirty="0"/>
              <a:t>to quantify the global numerical diffusion of the model because of it’s time dependency and possible</a:t>
            </a:r>
          </a:p>
          <a:p>
            <a:r>
              <a:rPr lang="en-GB" dirty="0"/>
              <a:t>measurement error. The fact that the model is mainly diffusive might be explained by the fact that the</a:t>
            </a:r>
          </a:p>
          <a:p>
            <a:r>
              <a:rPr lang="en-GB" dirty="0"/>
              <a:t>time step size is chosen to be quite small (</a:t>
            </a:r>
            <a:r>
              <a:rPr lang="en-GB" dirty="0" err="1"/>
              <a:t>Δt</a:t>
            </a:r>
            <a:r>
              <a:rPr lang="en-GB" dirty="0"/>
              <a:t> = 10s) which, for larger </a:t>
            </a:r>
            <a:r>
              <a:rPr lang="en-GB" dirty="0" err="1"/>
              <a:t>Δx</a:t>
            </a:r>
            <a:r>
              <a:rPr lang="en-GB" dirty="0"/>
              <a:t> causes the Courant number to</a:t>
            </a:r>
          </a:p>
          <a:p>
            <a:r>
              <a:rPr lang="en-GB" dirty="0"/>
              <a:t>decrease significantly. Since the domain of influence then becomes much larger than the discretized</a:t>
            </a:r>
          </a:p>
          <a:p>
            <a:r>
              <a:rPr lang="en-GB" dirty="0"/>
              <a:t>domain the local approximation becomes overly damped. Lastly, a little over and undershoot can be</a:t>
            </a:r>
          </a:p>
          <a:p>
            <a:r>
              <a:rPr lang="en-GB" dirty="0"/>
              <a:t>seen to develop for all values of </a:t>
            </a:r>
            <a:r>
              <a:rPr lang="en-GB" dirty="0" err="1"/>
              <a:t>Δx</a:t>
            </a:r>
            <a:r>
              <a:rPr lang="en-GB" dirty="0"/>
              <a:t>. But because the shape of the profile does not change this is</a:t>
            </a:r>
          </a:p>
          <a:p>
            <a:r>
              <a:rPr lang="en-GB" dirty="0"/>
              <a:t>attributed to the backlog of the more diffused approximations.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496523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large diffusion of the frontal </a:t>
            </a:r>
            <a:r>
              <a:rPr lang="en-GB" dirty="0" err="1"/>
              <a:t>frontal</a:t>
            </a:r>
            <a:r>
              <a:rPr lang="en-GB" dirty="0"/>
              <a:t> propagation speed is visualized by the backlog of the front at delta z = 2m</a:t>
            </a:r>
          </a:p>
          <a:p>
            <a:r>
              <a:rPr lang="en-GB" dirty="0"/>
              <a:t> Further most diffusion of the frontal propagation speed is minimized for delta z &lt; 0.91 m.</a:t>
            </a:r>
          </a:p>
          <a:p>
            <a:r>
              <a:rPr lang="en-GB" dirty="0"/>
              <a:t>Interestingly as delta z decreases the salinity profile does not change proportionally.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numerical diffusion in the model decreases as </a:t>
            </a:r>
            <a:r>
              <a:rPr lang="en-GB" dirty="0" err="1"/>
              <a:t>Δz</a:t>
            </a:r>
            <a:r>
              <a:rPr lang="en-GB" dirty="0"/>
              <a:t> decreases which coincides with section 3.6. For</a:t>
            </a:r>
          </a:p>
          <a:p>
            <a:r>
              <a:rPr lang="en-GB" dirty="0"/>
              <a:t>the high density front the same goes. This is also confirmed by the sensitivity analysis (see section</a:t>
            </a:r>
          </a:p>
          <a:p>
            <a:r>
              <a:rPr lang="en-GB" dirty="0"/>
              <a:t>3.6). Although in this same section it becomes clear that for the current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the diffusive error</a:t>
            </a:r>
          </a:p>
          <a:p>
            <a:r>
              <a:rPr lang="en-GB" dirty="0"/>
              <a:t>on a global scale is minimized, the variations of </a:t>
            </a:r>
            <a:r>
              <a:rPr lang="en-GB" dirty="0" err="1"/>
              <a:t>Δz</a:t>
            </a:r>
            <a:r>
              <a:rPr lang="en-GB" dirty="0"/>
              <a:t> show that locally salinity differences are extremely</a:t>
            </a:r>
          </a:p>
          <a:p>
            <a:r>
              <a:rPr lang="en-GB" dirty="0"/>
              <a:t>sensitive to changes in </a:t>
            </a:r>
            <a:r>
              <a:rPr lang="en-GB" dirty="0" err="1"/>
              <a:t>Δz</a:t>
            </a:r>
            <a:r>
              <a:rPr lang="en-GB" dirty="0"/>
              <a:t>. These errors, which reach up to values of 8 ppt., are caused by the large</a:t>
            </a:r>
          </a:p>
          <a:p>
            <a:r>
              <a:rPr lang="en-GB" dirty="0"/>
              <a:t>backlog of the front and indeed indicate, yet are not used to quantify, the (large) numerical diffusion.</a:t>
            </a:r>
          </a:p>
          <a:p>
            <a:r>
              <a:rPr lang="en-GB" dirty="0"/>
              <a:t>The quantification of this kind of diffusion in section 3.6 (diffusion of the frontal propagation speed)</a:t>
            </a:r>
          </a:p>
          <a:p>
            <a:r>
              <a:rPr lang="en-GB" dirty="0"/>
              <a:t>shows that the large backlog </a:t>
            </a:r>
            <a:r>
              <a:rPr lang="en-GB" dirty="0" err="1"/>
              <a:t>dissapears</a:t>
            </a:r>
            <a:r>
              <a:rPr lang="en-GB" dirty="0"/>
              <a:t> at </a:t>
            </a:r>
            <a:r>
              <a:rPr lang="en-GB" dirty="0" err="1"/>
              <a:t>Δz</a:t>
            </a:r>
            <a:r>
              <a:rPr lang="en-GB" dirty="0"/>
              <a:t> ≤ 0.91m.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2199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What? D-Flow Flexible Mesh – used to numerically model shallow water equations in curvilinear (complex shaped) grids</a:t>
            </a:r>
          </a:p>
          <a:p>
            <a:r>
              <a:rPr lang="en-GB" dirty="0"/>
              <a:t>Why? Drinking water systems, large coastal systems, river dynamics</a:t>
            </a:r>
          </a:p>
          <a:p>
            <a:r>
              <a:rPr lang="en-GB" dirty="0"/>
              <a:t>How? Shallow water equations to model advection-diffusion problem, length-scale is much larger than vertical scale thus hydrostatic</a:t>
            </a:r>
          </a:p>
          <a:p>
            <a:r>
              <a:rPr lang="en-GB" dirty="0"/>
              <a:t>Problem: Numerical diffusion and dispersion as a result of higher-order non-linear terms – salinity or velocity gradients in the vertical (turbulence).</a:t>
            </a:r>
          </a:p>
          <a:p>
            <a:r>
              <a:rPr lang="en-GB" dirty="0"/>
              <a:t>Numerical diffusion: viscosity because it overdamps the approximation – adds inertia – </a:t>
            </a:r>
          </a:p>
          <a:p>
            <a:r>
              <a:rPr lang="en-GB" dirty="0"/>
              <a:t>Numerical dispersion: overcompensates to account for discontinuities or steep gradients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212860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practice, this new analysis allows the numerical study of dispersion errors on all types of</a:t>
            </a:r>
          </a:p>
          <a:p>
            <a:r>
              <a:rPr lang="en-GB" dirty="0"/>
              <a:t>mesh and for multiple dimensions. Nonetheless, when mesh uniformity and one-dimensionality assumptions</a:t>
            </a:r>
          </a:p>
          <a:p>
            <a:r>
              <a:rPr lang="en-GB" dirty="0"/>
              <a:t>are imposed as in the classical method, the results of this new technique coincide with those of the classic</a:t>
            </a:r>
          </a:p>
          <a:p>
            <a:r>
              <a:rPr lang="en-GB" dirty="0"/>
              <a:t>method.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436571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First, the model’s sensitivity to global diffusion is </a:t>
            </a:r>
            <a:r>
              <a:rPr lang="en-GB" dirty="0" err="1"/>
              <a:t>analyzed</a:t>
            </a:r>
            <a:r>
              <a:rPr lang="en-GB" dirty="0"/>
              <a:t> by means of the diffusion rates of the frontal</a:t>
            </a:r>
          </a:p>
          <a:p>
            <a:r>
              <a:rPr lang="en-GB" dirty="0"/>
              <a:t>propagation speed and their possible trends (see figure 3.8). These trends, attained through linear</a:t>
            </a:r>
          </a:p>
          <a:p>
            <a:r>
              <a:rPr lang="en-GB" dirty="0"/>
              <a:t>regression of the diffusion rate data, show that no direct link between the Courant number and global</a:t>
            </a:r>
          </a:p>
          <a:p>
            <a:r>
              <a:rPr lang="en-GB" dirty="0"/>
              <a:t>diffusion can be made. With the exception that if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are sufficiently small almost no diffusion</a:t>
            </a:r>
          </a:p>
          <a:p>
            <a:r>
              <a:rPr lang="en-GB" dirty="0"/>
              <a:t>can be expected for reasonable Courant numbers (≥ ±0.05).</a:t>
            </a:r>
          </a:p>
          <a:p>
            <a:endParaRPr lang="en-GB" dirty="0"/>
          </a:p>
          <a:p>
            <a:r>
              <a:rPr lang="en-GB" dirty="0"/>
              <a:t> Nonetheless, it is clear that when the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are sufficiently small diffusion across the</a:t>
            </a:r>
          </a:p>
          <a:p>
            <a:r>
              <a:rPr lang="en-GB" dirty="0"/>
              <a:t>domain can very effectively be minimized by decreasing </a:t>
            </a:r>
            <a:r>
              <a:rPr lang="en-GB" dirty="0" err="1"/>
              <a:t>Δz</a:t>
            </a:r>
            <a:r>
              <a:rPr lang="en-GB" dirty="0"/>
              <a:t>. Further research studying the variations</a:t>
            </a:r>
          </a:p>
          <a:p>
            <a:r>
              <a:rPr lang="en-GB" dirty="0"/>
              <a:t>of </a:t>
            </a:r>
            <a:r>
              <a:rPr lang="en-GB" dirty="0" err="1"/>
              <a:t>Δz</a:t>
            </a:r>
            <a:r>
              <a:rPr lang="en-GB" dirty="0"/>
              <a:t> in the range 1.0-2.0 meter and at different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in this context would have to show for what</a:t>
            </a:r>
          </a:p>
          <a:p>
            <a:r>
              <a:rPr lang="en-GB" dirty="0"/>
              <a:t>range of values of </a:t>
            </a:r>
            <a:r>
              <a:rPr lang="en-GB" dirty="0" err="1"/>
              <a:t>Δz</a:t>
            </a:r>
            <a:r>
              <a:rPr lang="en-GB" dirty="0"/>
              <a:t>, </a:t>
            </a:r>
            <a:r>
              <a:rPr lang="en-GB" dirty="0" err="1"/>
              <a:t>Δx</a:t>
            </a:r>
            <a:r>
              <a:rPr lang="en-GB" dirty="0"/>
              <a:t> and </a:t>
            </a:r>
            <a:r>
              <a:rPr lang="en-GB" dirty="0" err="1"/>
              <a:t>Δt</a:t>
            </a:r>
            <a:r>
              <a:rPr lang="en-GB" dirty="0"/>
              <a:t> such global diffusion can best be tackled.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741441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Mean and standard deviation of the relative salinity differences depicting the mean and the standard deviation through a fat line and slightly transparent area, respectively. </a:t>
            </a:r>
          </a:p>
          <a:p>
            <a:r>
              <a:rPr lang="en-GB" dirty="0"/>
              <a:t>Especially the variation of delta z  shows large influence on the approximation in terms of global diffusion. </a:t>
            </a:r>
          </a:p>
          <a:p>
            <a:r>
              <a:rPr lang="en-GB" dirty="0"/>
              <a:t>Also delta x has quite an influence on global diffusion and shows a peak in the beginning because of probable measurement errors.</a:t>
            </a:r>
          </a:p>
          <a:p>
            <a:r>
              <a:rPr lang="en-GB" dirty="0"/>
              <a:t> Finally spurious oscillations appear sensitive to temporal parameters delta t and Courant max.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776904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Relative differences depicting the mean and the standard deviation through a fat line and slightly transparent area, respectively. </a:t>
            </a:r>
          </a:p>
          <a:p>
            <a:r>
              <a:rPr lang="en-GB" dirty="0"/>
              <a:t>Global diffusion at the low density front appears to be most sensitive to delta z</a:t>
            </a:r>
          </a:p>
          <a:p>
            <a:r>
              <a:rPr lang="en-GB" dirty="0"/>
              <a:t>Oscillations as the front has passed appear to be </a:t>
            </a:r>
            <a:r>
              <a:rPr lang="en-GB" dirty="0" err="1"/>
              <a:t>sensitve</a:t>
            </a:r>
            <a:r>
              <a:rPr lang="en-GB" dirty="0"/>
              <a:t> to delta t and Courant max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004077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Both delta x  and delta z are observed to have a large influence on the shape of the front, defined as local diffusion. </a:t>
            </a:r>
          </a:p>
          <a:p>
            <a:r>
              <a:rPr lang="en-GB" dirty="0"/>
              <a:t>For these parameters global diffusion drastically decreases over time. </a:t>
            </a:r>
          </a:p>
          <a:p>
            <a:r>
              <a:rPr lang="en-GB" dirty="0"/>
              <a:t>For delta t and Courant max minor over and undershoot can be observed and increased global diffusion over time is caused by large Courant number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449913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Normalized standard deviation of the relative salinity differences. </a:t>
            </a:r>
          </a:p>
          <a:p>
            <a:r>
              <a:rPr lang="en-GB" dirty="0"/>
              <a:t>In terms of global diffusion, delta z can influence salinity values up to 2 ppt. </a:t>
            </a:r>
          </a:p>
          <a:p>
            <a:r>
              <a:rPr lang="en-GB" dirty="0"/>
              <a:t>Salinity values at the front are highly sensitive to delta x and delta z up to 5 ppt. as a result of local and global diffusion.</a:t>
            </a:r>
          </a:p>
          <a:p>
            <a:r>
              <a:rPr lang="en-GB" dirty="0"/>
              <a:t>Both parameters delta t and Courant max have a significant influence on the dispersive oscillatory type of error.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963121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simulations where </a:t>
            </a:r>
            <a:r>
              <a:rPr lang="en-GB" dirty="0" err="1"/>
              <a:t>Δt</a:t>
            </a:r>
            <a:r>
              <a:rPr lang="en-GB" dirty="0"/>
              <a:t> was varied clearly showed the limits of the model for minimal and maximum Courant numbers. </a:t>
            </a:r>
          </a:p>
          <a:p>
            <a:r>
              <a:rPr lang="en-GB" dirty="0"/>
              <a:t>Given </a:t>
            </a:r>
            <a:r>
              <a:rPr lang="en-GB" dirty="0" err="1"/>
              <a:t>Δx</a:t>
            </a:r>
            <a:r>
              <a:rPr lang="en-GB" dirty="0"/>
              <a:t> = 100m and an estimated average velocity of 0.5 m/s the model stopped producing reasonable results for </a:t>
            </a:r>
            <a:r>
              <a:rPr lang="en-GB" dirty="0" err="1"/>
              <a:t>Δt</a:t>
            </a:r>
            <a:r>
              <a:rPr lang="en-GB" dirty="0"/>
              <a:t> ≥ 300s which gives a Courant number of 1.5. </a:t>
            </a:r>
          </a:p>
          <a:p>
            <a:r>
              <a:rPr lang="en-GB" dirty="0"/>
              <a:t>It almost did not show indications for a salinity transport flux limiter anymore for </a:t>
            </a:r>
            <a:r>
              <a:rPr lang="en-GB" dirty="0" err="1"/>
              <a:t>Δt</a:t>
            </a:r>
            <a:r>
              <a:rPr lang="en-GB" dirty="0"/>
              <a:t> ≤ 0.1s which gives a Courant number of 0.0005.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741806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simulations where </a:t>
            </a:r>
            <a:r>
              <a:rPr lang="en-GB" dirty="0" err="1"/>
              <a:t>Δt</a:t>
            </a:r>
            <a:r>
              <a:rPr lang="en-GB" dirty="0"/>
              <a:t> was varied clearly showed the limits of the model for minimal and maximum Courant numbers. </a:t>
            </a:r>
          </a:p>
          <a:p>
            <a:r>
              <a:rPr lang="en-GB" dirty="0"/>
              <a:t>Given </a:t>
            </a:r>
            <a:r>
              <a:rPr lang="en-GB" dirty="0" err="1"/>
              <a:t>Δx</a:t>
            </a:r>
            <a:r>
              <a:rPr lang="en-GB" dirty="0"/>
              <a:t> = 100m and an estimated average velocity of 0.5 m/s the model stopped producing reasonable results for </a:t>
            </a:r>
            <a:r>
              <a:rPr lang="en-GB" dirty="0" err="1"/>
              <a:t>Δt</a:t>
            </a:r>
            <a:r>
              <a:rPr lang="en-GB" dirty="0"/>
              <a:t> ≥ 300s which gives a Courant number of 1.5. </a:t>
            </a:r>
          </a:p>
          <a:p>
            <a:r>
              <a:rPr lang="en-GB" dirty="0"/>
              <a:t>It almost did not show indications for a salinity transport flux limiter anymore for </a:t>
            </a:r>
            <a:r>
              <a:rPr lang="en-GB" dirty="0" err="1"/>
              <a:t>Δt</a:t>
            </a:r>
            <a:r>
              <a:rPr lang="en-GB" dirty="0"/>
              <a:t> ≤ 0.1s which gives a Courant number of 0.0005.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882747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simulations where </a:t>
            </a:r>
            <a:r>
              <a:rPr lang="en-GB" dirty="0" err="1"/>
              <a:t>Δt</a:t>
            </a:r>
            <a:r>
              <a:rPr lang="en-GB" dirty="0"/>
              <a:t> was varied clearly showed the limits of the model for minimal and maximum Courant numbers. </a:t>
            </a:r>
          </a:p>
          <a:p>
            <a:r>
              <a:rPr lang="en-GB" dirty="0"/>
              <a:t>Given </a:t>
            </a:r>
            <a:r>
              <a:rPr lang="en-GB" dirty="0" err="1"/>
              <a:t>Δx</a:t>
            </a:r>
            <a:r>
              <a:rPr lang="en-GB" dirty="0"/>
              <a:t> = 100m and an estimated average velocity of 0.5 m/s the model stopped producing reasonable results for </a:t>
            </a:r>
            <a:r>
              <a:rPr lang="en-GB" dirty="0" err="1"/>
              <a:t>Δt</a:t>
            </a:r>
            <a:r>
              <a:rPr lang="en-GB" dirty="0"/>
              <a:t> ≥ 300s which gives a Courant number of 1.5. </a:t>
            </a:r>
          </a:p>
          <a:p>
            <a:r>
              <a:rPr lang="en-GB" dirty="0"/>
              <a:t>It almost did not show indications for a salinity transport flux limiter anymore for </a:t>
            </a:r>
            <a:r>
              <a:rPr lang="en-GB" dirty="0" err="1"/>
              <a:t>Δt</a:t>
            </a:r>
            <a:r>
              <a:rPr lang="en-GB" dirty="0"/>
              <a:t> ≤ 0.1s which gives a Courant number of 0.0005.</a:t>
            </a:r>
          </a:p>
          <a:p>
            <a:endParaRPr lang="en-GB" dirty="0"/>
          </a:p>
          <a:p>
            <a:r>
              <a:rPr lang="en-GB"/>
              <a:t>A simulation </a:t>
            </a:r>
            <a:r>
              <a:rPr lang="en-GB" dirty="0"/>
              <a:t>that shows almost no signs of being limited by</a:t>
            </a:r>
          </a:p>
          <a:p>
            <a:r>
              <a:rPr lang="en-GB" dirty="0"/>
              <a:t>a flux limiter. Under the assumption that the contour lines of 15 and 25 ppt. away from the travelling</a:t>
            </a:r>
          </a:p>
          <a:p>
            <a:r>
              <a:rPr lang="en-GB" dirty="0"/>
              <a:t>fronts that do not contain values significantly outside the physical limits of the salinity ([15, 25], which</a:t>
            </a:r>
          </a:p>
          <a:p>
            <a:r>
              <a:rPr lang="en-GB" dirty="0"/>
              <a:t>would be indicated by red or blue dots) are indications of the approximation being limited by the flux</a:t>
            </a:r>
          </a:p>
          <a:p>
            <a:r>
              <a:rPr lang="en-GB" dirty="0"/>
              <a:t>limiter. This coincides with the fact that as </a:t>
            </a:r>
            <a:r>
              <a:rPr lang="en-GB" dirty="0" err="1"/>
              <a:t>Δt</a:t>
            </a:r>
            <a:r>
              <a:rPr lang="en-GB" dirty="0"/>
              <a:t> decreases the time integration approaches the actual</a:t>
            </a:r>
          </a:p>
          <a:p>
            <a:r>
              <a:rPr lang="en-GB" dirty="0"/>
              <a:t>integral. Therewith, because of the implicitness of D-Flow FM the model hardly has to be limited. This</a:t>
            </a:r>
          </a:p>
          <a:p>
            <a:r>
              <a:rPr lang="en-GB" dirty="0"/>
              <a:t>could be tested by running a model with the same </a:t>
            </a:r>
            <a:r>
              <a:rPr lang="en-GB" dirty="0" err="1"/>
              <a:t>Δt</a:t>
            </a:r>
            <a:r>
              <a:rPr lang="en-GB" dirty="0"/>
              <a:t> but with a fully explicit time integration scheme</a:t>
            </a:r>
          </a:p>
          <a:p>
            <a:r>
              <a:rPr lang="en-GB" dirty="0"/>
              <a:t>(i.e. setting θ = 0).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898952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The origin of the errors observed in the variations of </a:t>
            </a:r>
            <a:r>
              <a:rPr lang="en-GB" dirty="0" err="1"/>
              <a:t>Δx</a:t>
            </a:r>
            <a:r>
              <a:rPr lang="en-GB" dirty="0"/>
              <a:t> appear to be of a diffusive kind (figure 3.6),</a:t>
            </a:r>
          </a:p>
          <a:p>
            <a:r>
              <a:rPr lang="en-GB" dirty="0"/>
              <a:t>which explains the fact that at smaller values of </a:t>
            </a:r>
            <a:r>
              <a:rPr lang="en-GB" dirty="0" err="1"/>
              <a:t>Δx</a:t>
            </a:r>
            <a:r>
              <a:rPr lang="en-GB" dirty="0"/>
              <a:t> the front arrives earlier. The fact that the model</a:t>
            </a:r>
          </a:p>
          <a:p>
            <a:r>
              <a:rPr lang="en-GB" dirty="0"/>
              <a:t>is mainly diffusive might be explained by the fact that the time step size is chosen to be quite small</a:t>
            </a:r>
          </a:p>
          <a:p>
            <a:r>
              <a:rPr lang="en-GB" dirty="0"/>
              <a:t>(</a:t>
            </a:r>
            <a:r>
              <a:rPr lang="en-GB" dirty="0" err="1"/>
              <a:t>Δt</a:t>
            </a:r>
            <a:r>
              <a:rPr lang="en-GB" dirty="0"/>
              <a:t> = 10s) which, for larger </a:t>
            </a:r>
            <a:r>
              <a:rPr lang="en-GB" dirty="0" err="1"/>
              <a:t>Δx</a:t>
            </a:r>
            <a:r>
              <a:rPr lang="en-GB" dirty="0"/>
              <a:t> causes the Courant number to decrease significantly. Since the domain</a:t>
            </a:r>
          </a:p>
          <a:p>
            <a:r>
              <a:rPr lang="en-GB" dirty="0"/>
              <a:t>of influence then becomes much larger than the modelled gradient the approximation is overly damped.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07508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Why? Drinking water systems, large coastal systems, river dynamics – salt intrusion</a:t>
            </a:r>
          </a:p>
          <a:p>
            <a:r>
              <a:rPr lang="en-GB" dirty="0"/>
              <a:t>What? D-Flow Flexible Mesh – used to numerically model shallow water equations in curvilinear (complex shaped) grids</a:t>
            </a:r>
          </a:p>
          <a:p>
            <a:r>
              <a:rPr lang="en-GB" dirty="0"/>
              <a:t>How? Shallow water equations to model advection-diffusion problem, length-scale is much larger than vertical scale thus hydrostatic</a:t>
            </a:r>
          </a:p>
          <a:p>
            <a:endParaRPr lang="en-GB" dirty="0"/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22680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In figure 3.12 the sensitivity of the model’s accuracy to the different parameters are quantified.</a:t>
            </a:r>
          </a:p>
          <a:p>
            <a:r>
              <a:rPr lang="en-GB" dirty="0"/>
              <a:t>Global diffusion are most sensitive to </a:t>
            </a:r>
            <a:r>
              <a:rPr lang="en-GB" dirty="0" err="1"/>
              <a:t>Δz</a:t>
            </a:r>
            <a:r>
              <a:rPr lang="en-GB" dirty="0"/>
              <a:t> and generally have a range of influence of 2 ppt. Local</a:t>
            </a:r>
          </a:p>
          <a:p>
            <a:r>
              <a:rPr lang="en-GB" dirty="0"/>
              <a:t>diffusion is mostly sensitive to </a:t>
            </a:r>
            <a:r>
              <a:rPr lang="en-GB" dirty="0" err="1"/>
              <a:t>Δz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and can change salinity values up to 5 ppt. at the fronts.</a:t>
            </a:r>
          </a:p>
          <a:p>
            <a:r>
              <a:rPr lang="en-GB" dirty="0"/>
              <a:t>Over-/undershoot is most sensitive to the Courant parameter but occurs very little and only up to</a:t>
            </a:r>
          </a:p>
          <a:p>
            <a:r>
              <a:rPr lang="en-GB" dirty="0"/>
              <a:t>1 ppt. </a:t>
            </a:r>
          </a:p>
          <a:p>
            <a:endParaRPr lang="en-GB" dirty="0"/>
          </a:p>
          <a:p>
            <a:r>
              <a:rPr lang="en-GB" dirty="0"/>
              <a:t>Finally, as established, both parameters </a:t>
            </a:r>
            <a:r>
              <a:rPr lang="en-GB" dirty="0" err="1"/>
              <a:t>Δt</a:t>
            </a:r>
            <a:r>
              <a:rPr lang="en-GB" dirty="0"/>
              <a:t> and Courant  have a significant influence on the dispersive oscillatory type of error.</a:t>
            </a:r>
          </a:p>
          <a:p>
            <a:endParaRPr lang="en-GB" dirty="0"/>
          </a:p>
          <a:p>
            <a:r>
              <a:rPr lang="en-GB" dirty="0"/>
              <a:t>Although the origin of these oscillations could not solely be dedicated to numerical dispersion, they are nonetheless quantified as follows;</a:t>
            </a:r>
          </a:p>
          <a:p>
            <a:r>
              <a:rPr lang="en-GB" dirty="0"/>
              <a:t> for the middle of the domain spurious oscillations are sensitive to </a:t>
            </a:r>
            <a:r>
              <a:rPr lang="en-GB" dirty="0" err="1"/>
              <a:t>Δt</a:t>
            </a:r>
            <a:r>
              <a:rPr lang="en-GB" dirty="0"/>
              <a:t> up to a value of 1 ppt. </a:t>
            </a:r>
          </a:p>
          <a:p>
            <a:r>
              <a:rPr lang="en-GB" dirty="0"/>
              <a:t>For the low density front both </a:t>
            </a:r>
            <a:r>
              <a:rPr lang="en-GB" dirty="0" err="1"/>
              <a:t>Δt</a:t>
            </a:r>
            <a:r>
              <a:rPr lang="en-GB" dirty="0"/>
              <a:t> and Courant can influence salinity values up to 2 ppt.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957842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 This</a:t>
            </a:r>
          </a:p>
          <a:p>
            <a:r>
              <a:rPr lang="en-GB" dirty="0"/>
              <a:t>makes sense since oscillations, which are a sign of instability, are typical for explicit schemes which</a:t>
            </a:r>
          </a:p>
          <a:p>
            <a:r>
              <a:rPr lang="en-GB" dirty="0"/>
              <a:t>is why they require artificial damping [</a:t>
            </a:r>
            <a:r>
              <a:rPr lang="en-GB" dirty="0" err="1"/>
              <a:t>Zijlema</a:t>
            </a:r>
            <a:r>
              <a:rPr lang="en-GB" dirty="0"/>
              <a:t>, 2015]. This could be confirmed by varying the θ (the</a:t>
            </a:r>
          </a:p>
          <a:p>
            <a:r>
              <a:rPr lang="en-GB" dirty="0"/>
              <a:t>implicitness parameter) and look at the effects of different </a:t>
            </a:r>
            <a:r>
              <a:rPr lang="en-GB" dirty="0" err="1"/>
              <a:t>Δt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 Nonetheless, it is clear that when the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are sufficiently small diffusion across the</a:t>
            </a:r>
          </a:p>
          <a:p>
            <a:r>
              <a:rPr lang="en-GB" dirty="0"/>
              <a:t>domain can very effectively be minimized by decreasing </a:t>
            </a:r>
            <a:r>
              <a:rPr lang="en-GB" dirty="0" err="1"/>
              <a:t>Δz</a:t>
            </a:r>
            <a:r>
              <a:rPr lang="en-GB" dirty="0"/>
              <a:t>. Further research studying the variations</a:t>
            </a:r>
          </a:p>
          <a:p>
            <a:r>
              <a:rPr lang="en-GB" dirty="0"/>
              <a:t>of </a:t>
            </a:r>
            <a:r>
              <a:rPr lang="en-GB" dirty="0" err="1"/>
              <a:t>Δz</a:t>
            </a:r>
            <a:r>
              <a:rPr lang="en-GB" dirty="0"/>
              <a:t> in the range 1.0-2.0 meter and at different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in this context would have to show for what</a:t>
            </a:r>
          </a:p>
          <a:p>
            <a:r>
              <a:rPr lang="en-GB" dirty="0"/>
              <a:t>range of values of </a:t>
            </a:r>
            <a:r>
              <a:rPr lang="en-GB" dirty="0" err="1"/>
              <a:t>Δz</a:t>
            </a:r>
            <a:r>
              <a:rPr lang="en-GB" dirty="0"/>
              <a:t>, </a:t>
            </a:r>
            <a:r>
              <a:rPr lang="en-GB" dirty="0" err="1"/>
              <a:t>Δx</a:t>
            </a:r>
            <a:r>
              <a:rPr lang="en-GB" dirty="0"/>
              <a:t> and </a:t>
            </a:r>
            <a:r>
              <a:rPr lang="en-GB" dirty="0" err="1"/>
              <a:t>Δt</a:t>
            </a:r>
            <a:r>
              <a:rPr lang="en-GB" dirty="0"/>
              <a:t> such global diffusion can best be tackled.</a:t>
            </a:r>
          </a:p>
          <a:p>
            <a:endParaRPr lang="en-GB" dirty="0"/>
          </a:p>
          <a:p>
            <a:r>
              <a:rPr lang="en-GB" dirty="0"/>
              <a:t>Limits of D-Flow FM show clearly for estimated Courant numbers between 0.7 and 1.5 in the horizontal. </a:t>
            </a:r>
          </a:p>
          <a:p>
            <a:r>
              <a:rPr lang="en-GB" dirty="0"/>
              <a:t>The limits of the </a:t>
            </a:r>
            <a:r>
              <a:rPr lang="en-GB" dirty="0" err="1"/>
              <a:t>Δz</a:t>
            </a:r>
            <a:r>
              <a:rPr lang="en-GB" dirty="0"/>
              <a:t> become visible for </a:t>
            </a:r>
            <a:r>
              <a:rPr lang="en-GB" dirty="0" err="1"/>
              <a:t>Δz</a:t>
            </a:r>
            <a:r>
              <a:rPr lang="en-GB" dirty="0"/>
              <a:t> ≤ 0.5m which corresponds with a Courant number of 2.0,</a:t>
            </a:r>
          </a:p>
          <a:p>
            <a:r>
              <a:rPr lang="en-GB" dirty="0"/>
              <a:t>given </a:t>
            </a:r>
            <a:r>
              <a:rPr lang="en-GB" dirty="0" err="1"/>
              <a:t>Δt</a:t>
            </a:r>
            <a:r>
              <a:rPr lang="en-GB" dirty="0"/>
              <a:t> = 10s and an estimated vertical velocity of 0.1 m/s</a:t>
            </a:r>
          </a:p>
          <a:p>
            <a:endParaRPr lang="en-GB" dirty="0"/>
          </a:p>
          <a:p>
            <a:r>
              <a:rPr lang="en-GB" dirty="0"/>
              <a:t>Based on these results it is recommended to start modelling with either a varying </a:t>
            </a:r>
            <a:r>
              <a:rPr lang="en-GB" dirty="0" err="1"/>
              <a:t>Δx</a:t>
            </a:r>
            <a:r>
              <a:rPr lang="en-GB" dirty="0"/>
              <a:t> or </a:t>
            </a:r>
            <a:r>
              <a:rPr lang="en-GB" dirty="0" err="1"/>
              <a:t>Δt</a:t>
            </a:r>
            <a:r>
              <a:rPr lang="en-GB" dirty="0"/>
              <a:t>, de-</a:t>
            </a:r>
          </a:p>
          <a:p>
            <a:r>
              <a:rPr lang="en-GB" dirty="0"/>
              <a:t>pending on which is considered limiting (start with the limiting parameter). Increase the resolution of</a:t>
            </a:r>
          </a:p>
          <a:p>
            <a:r>
              <a:rPr lang="en-GB" dirty="0"/>
              <a:t>the parameter until the results show similar diffusion as in a model using an automatic time step set-</a:t>
            </a:r>
          </a:p>
          <a:p>
            <a:r>
              <a:rPr lang="en-GB" dirty="0"/>
              <a:t>ting with Courant</a:t>
            </a:r>
          </a:p>
          <a:p>
            <a:r>
              <a:rPr lang="en-GB" dirty="0"/>
              <a:t> = 0.7. Hereafter possibly reduce the diffusivity of the model by increasing the</a:t>
            </a:r>
          </a:p>
          <a:p>
            <a:r>
              <a:rPr lang="en-GB" dirty="0"/>
              <a:t>resolution in z-direction until computation times become unacceptable. Additionally it is assumed that</a:t>
            </a:r>
          </a:p>
          <a:p>
            <a:r>
              <a:rPr lang="en-GB" dirty="0"/>
              <a:t>all observed oscillations in models that could reasonable be considered were not significant or could</a:t>
            </a:r>
          </a:p>
          <a:p>
            <a:r>
              <a:rPr lang="en-GB" dirty="0"/>
              <a:t>not clearly be classified as numerical errors. Some of the discussion that brought this uncertainty is</a:t>
            </a:r>
          </a:p>
          <a:p>
            <a:r>
              <a:rPr lang="en-GB" dirty="0"/>
              <a:t>presented below.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758551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01056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 Vertical velocity gradients</a:t>
            </a:r>
          </a:p>
          <a:p>
            <a:pPr marL="0" indent="0">
              <a:buFontTx/>
              <a:buNone/>
            </a:pPr>
            <a:r>
              <a:rPr lang="en-GB" dirty="0"/>
              <a:t>- Finite differences, explicit time integration – artificial damping for stability - Flux limiter – monotonicity – d-</a:t>
            </a:r>
            <a:r>
              <a:rPr lang="en-GB" dirty="0" err="1"/>
              <a:t>flowfm</a:t>
            </a:r>
            <a:endParaRPr lang="en-GB" dirty="0"/>
          </a:p>
          <a:p>
            <a:r>
              <a:rPr lang="en-GB" dirty="0"/>
              <a:t>-  Domain of influence, what influences the value of salinity at a cell – in terms of space and time</a:t>
            </a:r>
          </a:p>
          <a:p>
            <a:endParaRPr lang="en-GB" dirty="0"/>
          </a:p>
          <a:p>
            <a:r>
              <a:rPr lang="en-GB" dirty="0"/>
              <a:t>Vertical flow velocities are only accounted for in the continuity equation, not through velocity gradients in the advection-diffusion equation</a:t>
            </a:r>
          </a:p>
          <a:p>
            <a:r>
              <a:rPr lang="en-GB" dirty="0"/>
              <a:t>Density gradients are only accounted for in the pressure term. I.e. the difference in inertia is negligible but the difference in volumetric weight (affected by gravity) is accounted for.</a:t>
            </a:r>
          </a:p>
          <a:p>
            <a:r>
              <a:rPr lang="en-GB" dirty="0"/>
              <a:t>For numerical methods that apply finite-differences in combination with an explicit time integration scheme often artificial damping is introduced to keep the scheme stable </a:t>
            </a:r>
            <a:r>
              <a:rPr lang="en-GB" dirty="0" err="1"/>
              <a:t>Zijlema</a:t>
            </a:r>
            <a:r>
              <a:rPr lang="en-GB" dirty="0"/>
              <a:t> [2015, Chapter 3]. </a:t>
            </a:r>
          </a:p>
          <a:p>
            <a:r>
              <a:rPr lang="en-GB" dirty="0"/>
              <a:t>Such damping is called a flux limiter and ensures monotonicity, an example of which is the monotone central limiter introduced</a:t>
            </a:r>
          </a:p>
          <a:p>
            <a:r>
              <a:rPr lang="en-GB" dirty="0"/>
              <a:t>by Van Leer [1977]. This flux limiter is implemented by D-Flow FM and used for modelling the salinity</a:t>
            </a:r>
          </a:p>
          <a:p>
            <a:r>
              <a:rPr lang="en-GB" dirty="0"/>
              <a:t>transport in this study.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8039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this research the density difference is caused by a salinity difference. </a:t>
            </a:r>
          </a:p>
          <a:p>
            <a:r>
              <a:rPr lang="en-GB" dirty="0"/>
              <a:t>At the start of the experiment (t=0) these fluids set in motion and from two wave fronts,</a:t>
            </a:r>
          </a:p>
          <a:p>
            <a:r>
              <a:rPr lang="en-GB" dirty="0"/>
              <a:t>a negative and a positive as a result of the gravitational and buoyant forces. </a:t>
            </a:r>
          </a:p>
          <a:p>
            <a:endParaRPr lang="en-GB" dirty="0"/>
          </a:p>
          <a:p>
            <a:r>
              <a:rPr lang="en-GB" dirty="0"/>
              <a:t>For the lock-exchange experiment the following configurations are set; the initial conditions define</a:t>
            </a:r>
          </a:p>
          <a:p>
            <a:r>
              <a:rPr lang="en-GB" dirty="0"/>
              <a:t>a salinity difference of 10 ppt, ranging from 15 to 25 ppt over a single cell in the horizontal (i.e. </a:t>
            </a:r>
            <a:r>
              <a:rPr lang="en-GB" dirty="0" err="1"/>
              <a:t>Δx</a:t>
            </a:r>
            <a:r>
              <a:rPr lang="en-GB" dirty="0"/>
              <a:t>),</a:t>
            </a:r>
          </a:p>
          <a:p>
            <a:r>
              <a:rPr lang="en-GB" dirty="0"/>
              <a:t>at x = 5000. The boundary conditions set a zero-discharge condition and are free slip, except for the</a:t>
            </a:r>
          </a:p>
          <a:p>
            <a:r>
              <a:rPr lang="en-GB" dirty="0"/>
              <a:t>bottom of the domain which induces a Manning’s type friction. The domain is defined to be 100 meters</a:t>
            </a:r>
          </a:p>
          <a:p>
            <a:r>
              <a:rPr lang="en-GB" dirty="0"/>
              <a:t>wide, 10 </a:t>
            </a:r>
            <a:r>
              <a:rPr lang="en-GB" dirty="0" err="1"/>
              <a:t>kilometers</a:t>
            </a:r>
            <a:r>
              <a:rPr lang="en-GB" dirty="0"/>
              <a:t> long, has a depth of 10 meters and every simulation spans a period of 5 hours. The</a:t>
            </a:r>
          </a:p>
          <a:p>
            <a:r>
              <a:rPr lang="en-GB" dirty="0"/>
              <a:t>geometry is discretized by a computational grid with 100 cells of </a:t>
            </a:r>
            <a:r>
              <a:rPr lang="en-GB" dirty="0" err="1"/>
              <a:t>of</a:t>
            </a:r>
            <a:r>
              <a:rPr lang="en-GB" dirty="0"/>
              <a:t> 100 meters, 3 cells of 100 meters</a:t>
            </a:r>
          </a:p>
          <a:p>
            <a:r>
              <a:rPr lang="en-GB" dirty="0"/>
              <a:t>and 10 cells of 1 meter in x-, y- and z-direction.</a:t>
            </a:r>
          </a:p>
          <a:p>
            <a:r>
              <a:rPr lang="en-GB" dirty="0"/>
              <a:t>In order to perform the sensitivity analysis a number of simulations have to be performed. Four</a:t>
            </a:r>
          </a:p>
          <a:p>
            <a:r>
              <a:rPr lang="en-GB" dirty="0"/>
              <a:t>sets of parameter ranges are simulated. First, for a range of values of the Courant</a:t>
            </a:r>
          </a:p>
          <a:p>
            <a:r>
              <a:rPr lang="en-GB" dirty="0"/>
              <a:t> parameter are</a:t>
            </a:r>
          </a:p>
          <a:p>
            <a:r>
              <a:rPr lang="en-GB" dirty="0"/>
              <a:t>simulated, then the same is done for </a:t>
            </a:r>
            <a:r>
              <a:rPr lang="en-GB" dirty="0" err="1"/>
              <a:t>Δt</a:t>
            </a:r>
            <a:r>
              <a:rPr lang="en-GB" dirty="0"/>
              <a:t>, </a:t>
            </a:r>
            <a:r>
              <a:rPr lang="en-GB" dirty="0" err="1"/>
              <a:t>Δx</a:t>
            </a:r>
            <a:r>
              <a:rPr lang="en-GB" dirty="0"/>
              <a:t> and </a:t>
            </a:r>
            <a:r>
              <a:rPr lang="en-GB" dirty="0" err="1"/>
              <a:t>Δz</a:t>
            </a:r>
            <a:r>
              <a:rPr lang="en-GB" dirty="0"/>
              <a:t> is done. For the latter two the reference model</a:t>
            </a:r>
          </a:p>
          <a:p>
            <a:r>
              <a:rPr lang="en-GB" dirty="0"/>
              <a:t>is further developed, in which a constant time step size (</a:t>
            </a:r>
            <a:r>
              <a:rPr lang="en-GB" dirty="0" err="1"/>
              <a:t>Δx</a:t>
            </a:r>
            <a:r>
              <a:rPr lang="en-GB" dirty="0"/>
              <a:t>) and a constant spatial resolution in the</a:t>
            </a:r>
          </a:p>
          <a:p>
            <a:r>
              <a:rPr lang="en-GB" dirty="0"/>
              <a:t>x-direction (</a:t>
            </a:r>
            <a:r>
              <a:rPr lang="en-GB" dirty="0" err="1"/>
              <a:t>Δt</a:t>
            </a:r>
            <a:r>
              <a:rPr lang="en-GB" dirty="0"/>
              <a:t>) is set.</a:t>
            </a:r>
          </a:p>
          <a:p>
            <a:r>
              <a:rPr lang="en-GB" dirty="0"/>
              <a:t> 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Depending on the velocity variations seen near the mixing zone the hydrostatic assumption is valid, this</a:t>
            </a:r>
          </a:p>
          <a:p>
            <a:r>
              <a:rPr lang="en-GB" dirty="0"/>
              <a:t>often means the solution should be smoothly varying. </a:t>
            </a:r>
          </a:p>
          <a:p>
            <a:endParaRPr lang="en-GB" dirty="0"/>
          </a:p>
          <a:p>
            <a:r>
              <a:rPr lang="en-GB" dirty="0"/>
              <a:t>For this reason near the negative and positive wave fronts (see 3.2) and near the interface between the two density driven currents numerical errors</a:t>
            </a:r>
          </a:p>
          <a:p>
            <a:r>
              <a:rPr lang="en-GB" dirty="0"/>
              <a:t>may be expected due to respectively steep salinity gradients causing large discontinuities and high</a:t>
            </a:r>
          </a:p>
          <a:p>
            <a:r>
              <a:rPr lang="en-GB" dirty="0"/>
              <a:t>shear stresses causing turbulence thus vertical velocity gradient.</a:t>
            </a:r>
          </a:p>
          <a:p>
            <a:endParaRPr lang="en-GB" dirty="0"/>
          </a:p>
          <a:p>
            <a:r>
              <a:rPr lang="en-GB" dirty="0"/>
              <a:t>Because the continuity</a:t>
            </a:r>
          </a:p>
          <a:p>
            <a:r>
              <a:rPr lang="en-GB" dirty="0"/>
              <a:t>equation can only account for small variations in the vertical velocity gradient when larger accelerations</a:t>
            </a:r>
          </a:p>
          <a:p>
            <a:r>
              <a:rPr lang="en-GB" dirty="0"/>
              <a:t>occur numerical models show physically unrealistic phenomena such as water level elevations and</a:t>
            </a:r>
          </a:p>
          <a:p>
            <a:r>
              <a:rPr lang="en-GB" dirty="0"/>
              <a:t>density differences at unsuspected locations. </a:t>
            </a:r>
          </a:p>
          <a:p>
            <a:endParaRPr lang="en-GB" dirty="0"/>
          </a:p>
          <a:p>
            <a:r>
              <a:rPr lang="en-GB" dirty="0"/>
              <a:t>The numerical errors produced during such an experiment have often been investigated and this</a:t>
            </a:r>
          </a:p>
          <a:p>
            <a:r>
              <a:rPr lang="en-GB" dirty="0"/>
              <a:t>research aims to use the results obtained from this experiment as a measure for the order of accuracy</a:t>
            </a:r>
          </a:p>
          <a:p>
            <a:r>
              <a:rPr lang="en-GB" dirty="0"/>
              <a:t>of the D-Flow FM numerical flow model.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98529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Diffusion – damped solution </a:t>
            </a:r>
          </a:p>
          <a:p>
            <a:pPr marL="171450" indent="-171450">
              <a:buFontTx/>
              <a:buChar char="-"/>
            </a:pPr>
            <a:r>
              <a:rPr lang="en-GB" dirty="0"/>
              <a:t>Dispersion – unrealistic extremes</a:t>
            </a:r>
          </a:p>
          <a:p>
            <a:pPr marL="171450" indent="-171450">
              <a:buFontTx/>
              <a:buChar char="-"/>
            </a:pPr>
            <a:r>
              <a:rPr lang="en-GB" dirty="0"/>
              <a:t>Limiter – avoid oscillations through flux limiting, ensuring monotonicity, with high resolution TVD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Avoiding numerical diffusion and -dispersion requires contrasting measures, thus their response to certain modelling parameters is desirable.</a:t>
            </a:r>
          </a:p>
          <a:p>
            <a:pPr marL="171450" indent="-171450">
              <a:buFontTx/>
              <a:buChar char="-"/>
            </a:pPr>
            <a:r>
              <a:rPr lang="en-GB" dirty="0"/>
              <a:t>Flow errors vs. numerical errors</a:t>
            </a:r>
          </a:p>
          <a:p>
            <a:r>
              <a:rPr lang="en-GB" dirty="0"/>
              <a:t> </a:t>
            </a:r>
          </a:p>
          <a:p>
            <a:r>
              <a:rPr lang="en-GB" dirty="0"/>
              <a:t>depending on the velocity variations seen near the mixing zone the hydrostatic assumption is valid, this</a:t>
            </a:r>
          </a:p>
          <a:p>
            <a:r>
              <a:rPr lang="en-GB" dirty="0"/>
              <a:t>often means the solution should be smoothly varying. For this reason near the negative and positive</a:t>
            </a:r>
          </a:p>
          <a:p>
            <a:r>
              <a:rPr lang="en-GB" dirty="0"/>
              <a:t>wave fronts (see 3.2) and near the interface between the two density driven currents numerical errors</a:t>
            </a:r>
          </a:p>
          <a:p>
            <a:r>
              <a:rPr lang="en-GB" dirty="0"/>
              <a:t>may be expected due to respectively steep salinity gradients causing large discontinuities and high</a:t>
            </a:r>
          </a:p>
          <a:p>
            <a:r>
              <a:rPr lang="en-GB" dirty="0"/>
              <a:t>shear stresses causing turbulence thus vertical velocity gradient.</a:t>
            </a:r>
          </a:p>
          <a:p>
            <a:endParaRPr lang="en-GB" dirty="0"/>
          </a:p>
          <a:p>
            <a:r>
              <a:rPr lang="en-GB" dirty="0"/>
              <a:t>Because the continuity</a:t>
            </a:r>
          </a:p>
          <a:p>
            <a:r>
              <a:rPr lang="en-GB" dirty="0"/>
              <a:t>equation can only account for small variations in the vertical velocity gradient when larger accelerations</a:t>
            </a:r>
          </a:p>
          <a:p>
            <a:r>
              <a:rPr lang="en-GB" dirty="0"/>
              <a:t>occur numerical models show physically unrealistic phenomena such as</a:t>
            </a:r>
          </a:p>
          <a:p>
            <a:pPr marL="171450" indent="-171450">
              <a:buFontTx/>
              <a:buChar char="-"/>
            </a:pPr>
            <a:r>
              <a:rPr lang="en-GB" dirty="0"/>
              <a:t>impossible extremes or density differences at unsuspected locations</a:t>
            </a:r>
          </a:p>
          <a:p>
            <a:pPr marL="171450" indent="-171450">
              <a:buFontTx/>
              <a:buChar char="-"/>
            </a:pPr>
            <a:r>
              <a:rPr lang="en-GB" dirty="0"/>
              <a:t>Lower speeds then the energy balance prescribes (experimentally adjusted)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0" indent="0">
              <a:buFontTx/>
              <a:buNone/>
            </a:pPr>
            <a:r>
              <a:rPr lang="en-GB" dirty="0"/>
              <a:t>Diffusion is expected because of the </a:t>
            </a:r>
            <a:r>
              <a:rPr lang="en-GB" dirty="0" err="1"/>
              <a:t>Boussinesq</a:t>
            </a:r>
            <a:r>
              <a:rPr lang="en-GB" dirty="0"/>
              <a:t> assumption which states that </a:t>
            </a:r>
          </a:p>
          <a:p>
            <a:endParaRPr lang="en-GB" dirty="0"/>
          </a:p>
          <a:p>
            <a:r>
              <a:rPr lang="en-GB" dirty="0"/>
              <a:t>The numerical errors produced during such an experiment have often been investigated and this</a:t>
            </a:r>
          </a:p>
          <a:p>
            <a:r>
              <a:rPr lang="en-GB" dirty="0"/>
              <a:t>research aims to use the results obtained from this experiment as a measure for the order of accuracy</a:t>
            </a:r>
          </a:p>
          <a:p>
            <a:r>
              <a:rPr lang="en-GB" dirty="0"/>
              <a:t>of the D-Flow FM numerical flow model.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0843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 support answers to the research questions with data and reasonable arguments and thus finally</a:t>
            </a:r>
          </a:p>
          <a:p>
            <a:r>
              <a:rPr lang="en-GB" dirty="0"/>
              <a:t>obtain an indication or even quantification of the numerical dispersion and -diffusion produced by D-</a:t>
            </a:r>
          </a:p>
          <a:p>
            <a:r>
              <a:rPr lang="en-GB" dirty="0"/>
              <a:t>Flow FM the following research method is presented. 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668659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Compare results and look for errors </a:t>
            </a:r>
          </a:p>
          <a:p>
            <a:r>
              <a:rPr lang="en-GB" dirty="0"/>
              <a:t>Default values of D-Flow</a:t>
            </a:r>
          </a:p>
          <a:p>
            <a:r>
              <a:rPr lang="en-GB" dirty="0"/>
              <a:t>Realistic results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609696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Linear fps</a:t>
            </a:r>
          </a:p>
          <a:p>
            <a:pPr marL="171450" indent="-171450">
              <a:buFontTx/>
              <a:buChar char="-"/>
            </a:pPr>
            <a:r>
              <a:rPr lang="en-GB" dirty="0"/>
              <a:t>Increasing mixing layer</a:t>
            </a:r>
          </a:p>
          <a:p>
            <a:pPr marL="171450" indent="-171450">
              <a:buFontTx/>
              <a:buChar char="-"/>
            </a:pPr>
            <a:r>
              <a:rPr lang="en-GB" dirty="0"/>
              <a:t>Quite diffusive</a:t>
            </a:r>
          </a:p>
          <a:p>
            <a:pPr marL="171450" indent="-171450">
              <a:buFontTx/>
              <a:buChar char="-"/>
            </a:pPr>
            <a:r>
              <a:rPr lang="en-GB" dirty="0"/>
              <a:t>Limiter at work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21082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4663753"/>
            <a:ext cx="1104294" cy="323006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1" y="41865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"/>
            <a:ext cx="9144000" cy="51434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emf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2404" y="205979"/>
            <a:ext cx="709051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404" y="1200150"/>
            <a:ext cx="7090513" cy="361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Afbeelding 8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1"/>
            <a:ext cx="1104294" cy="4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ltares.nl/en/software/module/d-flow-flexible-mesh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food, hot, sitting&#10;&#10;Description automatically generated">
            <a:extLst>
              <a:ext uri="{FF2B5EF4-FFF2-40B4-BE49-F238E27FC236}">
                <a16:creationId xmlns:a16="http://schemas.microsoft.com/office/drawing/2014/main" id="{FBB82A0F-9A04-4BF7-ABF9-0D9B6FB07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183" y="1707840"/>
            <a:ext cx="7683500" cy="17278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1779" y="0"/>
            <a:ext cx="6577959" cy="2194834"/>
          </a:xfrm>
        </p:spPr>
        <p:txBody>
          <a:bodyPr>
            <a:noAutofit/>
          </a:bodyPr>
          <a:lstStyle/>
          <a:p>
            <a:r>
              <a:rPr lang="en-GB" sz="2400" dirty="0"/>
              <a:t>Quantifying numerical diffusion and</a:t>
            </a:r>
            <a:br>
              <a:rPr lang="en-GB" sz="2400" dirty="0"/>
            </a:br>
            <a:r>
              <a:rPr lang="en-GB" sz="2400" dirty="0"/>
              <a:t>dispersion in D-Flow Flexible Mesh using a</a:t>
            </a:r>
            <a:br>
              <a:rPr lang="en-GB" sz="2400" dirty="0"/>
            </a:br>
            <a:r>
              <a:rPr lang="en-GB" sz="2400" dirty="0"/>
              <a:t>lock-exchange experiment</a:t>
            </a:r>
            <a:br>
              <a:rPr lang="en-GB" sz="2400" dirty="0"/>
            </a:br>
            <a:endParaRPr lang="en-US" sz="2400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779" y="3727450"/>
            <a:ext cx="6434879" cy="131445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Daan Koetsenruijter</a:t>
            </a:r>
          </a:p>
          <a:p>
            <a:r>
              <a:rPr lang="en-US" sz="1800" i="1" dirty="0" err="1"/>
              <a:t>ir.</a:t>
            </a:r>
            <a:r>
              <a:rPr lang="en-US" sz="1800" i="1" dirty="0"/>
              <a:t> L.M. </a:t>
            </a:r>
            <a:r>
              <a:rPr lang="en-US" sz="1800" i="1" dirty="0" err="1"/>
              <a:t>Keyzer</a:t>
            </a:r>
            <a:r>
              <a:rPr lang="en-US" sz="1800" i="1" dirty="0"/>
              <a:t>, TU Delft, first supervisor</a:t>
            </a:r>
          </a:p>
          <a:p>
            <a:r>
              <a:rPr lang="en-US" sz="1800" i="1" dirty="0"/>
              <a:t>Prof. dr. J. </a:t>
            </a:r>
            <a:r>
              <a:rPr lang="en-US" sz="1800" i="1" dirty="0" err="1"/>
              <a:t>Pietrzak</a:t>
            </a:r>
            <a:r>
              <a:rPr lang="en-US" sz="1800" i="1" dirty="0"/>
              <a:t>, TU Delft, second supervisor</a:t>
            </a:r>
          </a:p>
          <a:p>
            <a:pPr algn="l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3CE193E2-9A00-42ED-A8E3-6D16348F10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5735" y="1063229"/>
            <a:ext cx="7374267" cy="3775471"/>
          </a:xfrm>
        </p:spPr>
      </p:pic>
    </p:spTree>
    <p:extLst>
      <p:ext uri="{BB962C8B-B14F-4D97-AF65-F5344CB8AC3E}">
        <p14:creationId xmlns:p14="http://schemas.microsoft.com/office/powerpoint/2010/main" val="3327357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pic>
        <p:nvPicPr>
          <p:cNvPr id="15" name="Content Placeholder 14" descr="A circuit board&#10;&#10;Description automatically generated">
            <a:extLst>
              <a:ext uri="{FF2B5EF4-FFF2-40B4-BE49-F238E27FC236}">
                <a16:creationId xmlns:a16="http://schemas.microsoft.com/office/drawing/2014/main" id="{2A8952ED-D6EC-460E-9657-F72AFB5D97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1956" y="1200150"/>
            <a:ext cx="6809163" cy="3486150"/>
          </a:xfrm>
        </p:spPr>
      </p:pic>
    </p:spTree>
    <p:extLst>
      <p:ext uri="{BB962C8B-B14F-4D97-AF65-F5344CB8AC3E}">
        <p14:creationId xmlns:p14="http://schemas.microsoft.com/office/powerpoint/2010/main" val="3098860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Parameter variations: </a:t>
            </a:r>
          </a:p>
          <a:p>
            <a:pPr lvl="1"/>
            <a:r>
              <a:rPr lang="en-US" sz="2100" dirty="0" err="1"/>
              <a:t>Courant</a:t>
            </a:r>
            <a:r>
              <a:rPr lang="en-US" sz="2100" baseline="-25000" dirty="0" err="1"/>
              <a:t>max</a:t>
            </a:r>
            <a:r>
              <a:rPr lang="en-US" sz="2100" dirty="0"/>
              <a:t> :	 [ 0.1 – 2.0 ]				C: [ 0.1 – 2.0 ]</a:t>
            </a:r>
            <a:endParaRPr lang="en-US" sz="2100" baseline="-25000" dirty="0"/>
          </a:p>
          <a:p>
            <a:pPr lvl="1"/>
            <a:r>
              <a:rPr lang="en-GB" sz="2100" dirty="0" err="1"/>
              <a:t>Δt</a:t>
            </a:r>
            <a:r>
              <a:rPr lang="en-GB" sz="2100" dirty="0"/>
              <a:t> : 			 [ 0.1 – 1000 ] seconds	C: [ 5E-4, 5 ]</a:t>
            </a:r>
          </a:p>
          <a:p>
            <a:pPr lvl="1"/>
            <a:r>
              <a:rPr lang="en-GB" sz="2100" dirty="0" err="1"/>
              <a:t>Δx</a:t>
            </a:r>
            <a:r>
              <a:rPr lang="en-GB" sz="2100" dirty="0"/>
              <a:t>: 			 [ 5 – 400 ] meter			C: [ 1, 0.013 ]</a:t>
            </a:r>
          </a:p>
          <a:p>
            <a:pPr lvl="1"/>
            <a:r>
              <a:rPr lang="en-GB" sz="2100" dirty="0" err="1"/>
              <a:t>Δz</a:t>
            </a:r>
            <a:r>
              <a:rPr lang="en-US" sz="2100" dirty="0"/>
              <a:t> 			 [ 0.22 – 2 ] meter		C: [2.3, 0.25 ]</a:t>
            </a:r>
          </a:p>
          <a:p>
            <a:pPr marL="457200" lvl="1" indent="0">
              <a:buNone/>
            </a:pPr>
            <a:endParaRPr lang="en-US" sz="2100" dirty="0"/>
          </a:p>
          <a:p>
            <a:r>
              <a:rPr lang="en-US" sz="2400" dirty="0"/>
              <a:t>Output</a:t>
            </a:r>
          </a:p>
          <a:p>
            <a:pPr lvl="1">
              <a:buFontTx/>
              <a:buChar char="-"/>
            </a:pPr>
            <a:r>
              <a:rPr lang="en-US" sz="2100" dirty="0"/>
              <a:t>Propagation speed of both density fronts</a:t>
            </a:r>
          </a:p>
          <a:p>
            <a:pPr lvl="1"/>
            <a:r>
              <a:rPr lang="en-US" sz="2100" dirty="0"/>
              <a:t>Extreme values</a:t>
            </a:r>
          </a:p>
          <a:p>
            <a:pPr lvl="1"/>
            <a:r>
              <a:rPr lang="en-US" sz="2100" dirty="0"/>
              <a:t>Relative salinity difference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134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9F65AA5-40F8-4F9D-91BE-740DA0BD6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880" y="2571750"/>
            <a:ext cx="3386587" cy="22814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Quantification of Errors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DCEAB-4815-46AE-B6A7-55038ECB11A2}"/>
              </a:ext>
            </a:extLst>
          </p:cNvPr>
          <p:cNvSpPr txBox="1"/>
          <p:nvPr/>
        </p:nvSpPr>
        <p:spPr>
          <a:xfrm>
            <a:off x="1763106" y="1063229"/>
            <a:ext cx="659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Diffusion rates of the fronts</a:t>
            </a:r>
            <a:endParaRPr lang="en-N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90F78B0-279A-48FC-BAF4-FA5D267D2B05}"/>
                  </a:ext>
                </a:extLst>
              </p:cNvPr>
              <p:cNvSpPr txBox="1"/>
              <p:nvPr/>
            </p:nvSpPr>
            <p:spPr>
              <a:xfrm>
                <a:off x="2976767" y="1440359"/>
                <a:ext cx="5050814" cy="11082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200" b="0" i="1" smtClean="0">
                          <a:latin typeface="Cambria Math" panose="02040503050406030204" pitchFamily="18" charset="0"/>
                        </a:rPr>
                        <m:t>𝐷𝑖𝑓𝑓𝑢𝑠𝑖𝑜𝑛</m:t>
                      </m:r>
                      <m:r>
                        <a:rPr lang="en-GB" sz="12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200" b="0" i="1" smtClean="0"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GB" sz="12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type m:val="skw"/>
                          <m:ctrlPr>
                            <a:rPr lang="en-GB" sz="1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200" b="0" i="1" smtClean="0">
                              <a:latin typeface="Cambria Math" panose="02040503050406030204" pitchFamily="18" charset="0"/>
                            </a:rPr>
                            <m:t>Û</m:t>
                          </m:r>
                        </m:num>
                        <m:den>
                          <m:r>
                            <a:rPr lang="en-GB" sz="12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den>
                      </m:f>
                    </m:oMath>
                  </m:oMathPara>
                </a14:m>
                <a:endParaRPr lang="en-GB" sz="1200" dirty="0"/>
              </a:p>
              <a:p>
                <a:endParaRPr lang="en-GB" sz="120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200" i="1">
                          <a:latin typeface="Cambria Math" panose="02040503050406030204" pitchFamily="18" charset="0"/>
                        </a:rPr>
                        <m:t>Û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observed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propagation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speed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the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front</m:t>
                      </m:r>
                    </m:oMath>
                  </m:oMathPara>
                </a14:m>
                <a:endParaRPr lang="en-GB" sz="1200" b="0" i="0" dirty="0">
                  <a:latin typeface="Cambria Math" panose="02040503050406030204" pitchFamily="18" charset="0"/>
                </a:endParaRPr>
              </a:p>
              <a:p>
                <a:endParaRPr lang="en-GB" sz="1200" b="0" i="0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1200" i="1">
                          <a:latin typeface="Cambria Math" panose="02040503050406030204" pitchFamily="18" charset="0"/>
                        </a:rPr>
                        <m:t>U</m:t>
                      </m:r>
                      <m:r>
                        <a:rPr lang="en-GB" sz="120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analytically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defined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propagation</m:t>
                      </m:r>
                      <m:r>
                        <a:rPr lang="en-GB" sz="12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>
                          <a:latin typeface="Cambria Math" panose="02040503050406030204" pitchFamily="18" charset="0"/>
                        </a:rPr>
                        <m:t>speed</m:t>
                      </m:r>
                      <m:r>
                        <a:rPr lang="en-GB" sz="12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GB" sz="12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>
                          <a:latin typeface="Cambria Math" panose="02040503050406030204" pitchFamily="18" charset="0"/>
                        </a:rPr>
                        <m:t>the</m:t>
                      </m:r>
                      <m:r>
                        <a:rPr lang="en-GB" sz="12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>
                          <a:latin typeface="Cambria Math" panose="02040503050406030204" pitchFamily="18" charset="0"/>
                        </a:rPr>
                        <m:t>front</m:t>
                      </m:r>
                    </m:oMath>
                  </m:oMathPara>
                </a14:m>
                <a:endParaRPr lang="en-GB" sz="12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90F78B0-279A-48FC-BAF4-FA5D267D2B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6767" y="1440359"/>
                <a:ext cx="5050814" cy="1108252"/>
              </a:xfrm>
              <a:prstGeom prst="rect">
                <a:avLst/>
              </a:prstGeom>
              <a:blipFill>
                <a:blip r:embed="rId4"/>
                <a:stretch>
                  <a:fillRect t="-28022" b="-1099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3822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E9932DE-0623-4A6F-9611-8E2A8A8968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89061" y="1557697"/>
            <a:ext cx="6454554" cy="3486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Quantification of Errors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DCEAB-4815-46AE-B6A7-55038ECB11A2}"/>
              </a:ext>
            </a:extLst>
          </p:cNvPr>
          <p:cNvSpPr txBox="1"/>
          <p:nvPr/>
        </p:nvSpPr>
        <p:spPr>
          <a:xfrm>
            <a:off x="1763106" y="1063229"/>
            <a:ext cx="659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Sensitivity of errors to a parameter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996301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</p:spPr>
        <p:txBody>
          <a:bodyPr>
            <a:normAutofit/>
          </a:bodyPr>
          <a:lstStyle/>
          <a:p>
            <a:r>
              <a:rPr lang="en-US" dirty="0"/>
              <a:t>3.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Relative salinity differences </a:t>
            </a:r>
          </a:p>
          <a:p>
            <a:pPr lvl="1"/>
            <a:r>
              <a:rPr lang="en-US" sz="2000" dirty="0" err="1"/>
              <a:t>Courant</a:t>
            </a:r>
            <a:r>
              <a:rPr lang="en-US" sz="2000" baseline="-25000" dirty="0" err="1"/>
              <a:t>max</a:t>
            </a:r>
            <a:endParaRPr lang="en-US" sz="2000" baseline="-25000" dirty="0"/>
          </a:p>
          <a:p>
            <a:pPr lvl="1"/>
            <a:r>
              <a:rPr lang="en-GB" sz="2000" dirty="0" err="1"/>
              <a:t>Δt</a:t>
            </a:r>
            <a:endParaRPr lang="en-GB" sz="2000" dirty="0"/>
          </a:p>
          <a:p>
            <a:pPr lvl="1"/>
            <a:r>
              <a:rPr lang="en-GB" sz="2000" dirty="0" err="1"/>
              <a:t>Δx</a:t>
            </a:r>
            <a:endParaRPr lang="en-GB" sz="2000" dirty="0"/>
          </a:p>
          <a:p>
            <a:pPr lvl="1"/>
            <a:r>
              <a:rPr lang="en-GB" sz="2000" dirty="0" err="1"/>
              <a:t>Δz</a:t>
            </a:r>
            <a:endParaRPr lang="en-US" sz="2000" dirty="0"/>
          </a:p>
          <a:p>
            <a:r>
              <a:rPr lang="en-US" sz="2000" dirty="0"/>
              <a:t>Mean &amp; standard deviation</a:t>
            </a:r>
          </a:p>
          <a:p>
            <a:r>
              <a:rPr lang="en-US" sz="2000" dirty="0"/>
              <a:t>Normalized standard deviation</a:t>
            </a:r>
          </a:p>
          <a:p>
            <a:r>
              <a:rPr lang="en-US" sz="2000" dirty="0"/>
              <a:t>Limits of D-Flow FM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3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Courant</a:t>
            </a:r>
            <a:r>
              <a:rPr lang="en-US" baseline="-25000" dirty="0" err="1"/>
              <a:t>max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BAEB3B2F-FEE7-4A5D-9F67-D53A26301C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1956" y="1200150"/>
            <a:ext cx="6809163" cy="3486150"/>
          </a:xfrm>
        </p:spPr>
      </p:pic>
    </p:spTree>
    <p:extLst>
      <p:ext uri="{BB962C8B-B14F-4D97-AF65-F5344CB8AC3E}">
        <p14:creationId xmlns:p14="http://schemas.microsoft.com/office/powerpoint/2010/main" val="4276923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Δt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CD02241-5995-4502-99E4-F43FF30AB5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6" y="1200150"/>
            <a:ext cx="6809163" cy="348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99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Δx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16E2CB8A-8022-47E5-AE7A-AC44FFFDCB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1956" y="1200150"/>
            <a:ext cx="6809163" cy="3486150"/>
          </a:xfrm>
        </p:spPr>
      </p:pic>
    </p:spTree>
    <p:extLst>
      <p:ext uri="{BB962C8B-B14F-4D97-AF65-F5344CB8AC3E}">
        <p14:creationId xmlns:p14="http://schemas.microsoft.com/office/powerpoint/2010/main" val="317211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Δz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0F93AAE-C5F3-42CC-9387-2C4F46078B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6" y="1200150"/>
            <a:ext cx="6809163" cy="348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678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1. Introduction</a:t>
            </a:r>
          </a:p>
          <a:p>
            <a:r>
              <a:rPr lang="en-US" dirty="0"/>
              <a:t>2. Approach</a:t>
            </a:r>
          </a:p>
          <a:p>
            <a:pPr lvl="1"/>
            <a:r>
              <a:rPr lang="en-US" dirty="0"/>
              <a:t>Reference</a:t>
            </a:r>
          </a:p>
          <a:p>
            <a:pPr lvl="1"/>
            <a:r>
              <a:rPr lang="en-US" dirty="0"/>
              <a:t>Sensitivity analysis</a:t>
            </a:r>
          </a:p>
          <a:p>
            <a:pPr lvl="1"/>
            <a:r>
              <a:rPr lang="en-US" dirty="0"/>
              <a:t>Quantification of errors</a:t>
            </a:r>
          </a:p>
          <a:p>
            <a:r>
              <a:rPr lang="en-US" dirty="0"/>
              <a:t>3. Results</a:t>
            </a:r>
          </a:p>
          <a:p>
            <a:pPr lvl="1"/>
            <a:r>
              <a:rPr lang="en-US" dirty="0"/>
              <a:t>Courant Max.</a:t>
            </a:r>
          </a:p>
          <a:p>
            <a:pPr lvl="1"/>
            <a:r>
              <a:rPr lang="en-US" dirty="0"/>
              <a:t>Time step size (</a:t>
            </a:r>
            <a:r>
              <a:rPr lang="el-GR" dirty="0"/>
              <a:t>Δ</a:t>
            </a:r>
            <a:r>
              <a:rPr lang="en-GB" dirty="0"/>
              <a:t>t)</a:t>
            </a:r>
          </a:p>
          <a:p>
            <a:pPr lvl="1"/>
            <a:r>
              <a:rPr lang="en-US" dirty="0"/>
              <a:t>Resolution x-direction (</a:t>
            </a:r>
            <a:r>
              <a:rPr lang="el-GR" dirty="0"/>
              <a:t>Δ</a:t>
            </a:r>
            <a:r>
              <a:rPr lang="en-GB" dirty="0"/>
              <a:t>x)</a:t>
            </a:r>
          </a:p>
          <a:p>
            <a:pPr lvl="1"/>
            <a:r>
              <a:rPr lang="en-US" dirty="0"/>
              <a:t>Resolution z-direction (</a:t>
            </a:r>
            <a:r>
              <a:rPr lang="el-GR" dirty="0"/>
              <a:t>Δ</a:t>
            </a:r>
            <a:r>
              <a:rPr lang="en-GB" dirty="0"/>
              <a:t>z)</a:t>
            </a:r>
            <a:endParaRPr lang="en-US" dirty="0"/>
          </a:p>
          <a:p>
            <a:r>
              <a:rPr lang="en-US" dirty="0"/>
              <a:t>4. Conclusion</a:t>
            </a:r>
          </a:p>
          <a:p>
            <a:r>
              <a:rPr lang="en-US" dirty="0"/>
              <a:t>5. Discussion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8235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Classification of errors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Global diffusion</a:t>
            </a:r>
          </a:p>
          <a:p>
            <a:r>
              <a:rPr lang="en-US" sz="2000" dirty="0"/>
              <a:t>Local diffusion</a:t>
            </a:r>
          </a:p>
          <a:p>
            <a:r>
              <a:rPr lang="en-US" sz="2000" dirty="0"/>
              <a:t>Over-/undershoot</a:t>
            </a:r>
          </a:p>
          <a:p>
            <a:r>
              <a:rPr lang="en-US" sz="2000" dirty="0"/>
              <a:t>Spurious oscillations</a:t>
            </a:r>
          </a:p>
        </p:txBody>
      </p:sp>
    </p:spTree>
    <p:extLst>
      <p:ext uri="{BB962C8B-B14F-4D97-AF65-F5344CB8AC3E}">
        <p14:creationId xmlns:p14="http://schemas.microsoft.com/office/powerpoint/2010/main" val="38040878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Diffusion rates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B934B003-CD26-428B-BD47-F7F3538D6B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7" y="1200150"/>
            <a:ext cx="6809161" cy="348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97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Relative salinity differences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7" y="1200150"/>
            <a:ext cx="6809161" cy="348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159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Relative salinity differences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7" y="1200150"/>
            <a:ext cx="6809161" cy="348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989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Relative salinity differences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7" y="1200150"/>
            <a:ext cx="6809161" cy="348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0605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Normalized standard deviation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8" y="1200150"/>
            <a:ext cx="6809159" cy="348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69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Limits of D-Flow FM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8" y="1200150"/>
            <a:ext cx="6809159" cy="348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5634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Limits of D-Flow FM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8" y="1200150"/>
            <a:ext cx="6809159" cy="348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729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Limits of D-Flow FM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9" y="1200150"/>
            <a:ext cx="6809157" cy="348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8245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 descr="_LNS3501.jpg">
            <a:extLst>
              <a:ext uri="{FF2B5EF4-FFF2-40B4-BE49-F238E27FC236}">
                <a16:creationId xmlns:a16="http://schemas.microsoft.com/office/drawing/2014/main" id="{D68D6B18-0EFD-4D98-BB3D-7F8009533E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6000"/>
            <a:ext cx="9144000" cy="520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Conclusion: oscillations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2400" dirty="0"/>
              <a:t>When horizontal resolution is large (100m)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Tx/>
              <a:buChar char="-"/>
            </a:pPr>
            <a:r>
              <a:rPr lang="en-US" sz="2400" dirty="0" err="1"/>
              <a:t>Courant</a:t>
            </a:r>
            <a:r>
              <a:rPr lang="en-US" sz="2400" baseline="-25000" dirty="0" err="1"/>
              <a:t>max</a:t>
            </a:r>
            <a:endParaRPr lang="en-US" sz="2400" baseline="-25000" dirty="0"/>
          </a:p>
          <a:p>
            <a:pPr lvl="1">
              <a:buFontTx/>
              <a:buChar char="-"/>
            </a:pPr>
            <a:r>
              <a:rPr lang="en-US" baseline="-25000" dirty="0"/>
              <a:t>Over-/undershoot for values &gt; 1.0  &amp; &lt; 0.1</a:t>
            </a:r>
          </a:p>
          <a:p>
            <a:pPr lvl="1">
              <a:buFontTx/>
              <a:buChar char="-"/>
            </a:pPr>
            <a:r>
              <a:rPr lang="en-US" baseline="-25000" dirty="0"/>
              <a:t>Spurious oscillations for values &gt; 1.6</a:t>
            </a:r>
          </a:p>
          <a:p>
            <a:pPr lvl="1">
              <a:buFontTx/>
              <a:buChar char="-"/>
            </a:pPr>
            <a:endParaRPr lang="en-US" baseline="-25000" dirty="0"/>
          </a:p>
          <a:p>
            <a:pPr>
              <a:buFontTx/>
              <a:buChar char="-"/>
            </a:pPr>
            <a:r>
              <a:rPr lang="en-US" sz="2400" dirty="0"/>
              <a:t>Time step size (</a:t>
            </a:r>
            <a:r>
              <a:rPr lang="el-GR" sz="2400" dirty="0"/>
              <a:t>Δ</a:t>
            </a:r>
            <a:r>
              <a:rPr lang="en-GB" sz="2400" dirty="0"/>
              <a:t>t)</a:t>
            </a:r>
          </a:p>
          <a:p>
            <a:pPr lvl="1">
              <a:buFontTx/>
              <a:buChar char="-"/>
            </a:pPr>
            <a:r>
              <a:rPr lang="en-US" baseline="-25000" dirty="0"/>
              <a:t>Spurious oscillations for t ≥ 50s (Courant ≈ 0.25)</a:t>
            </a:r>
          </a:p>
          <a:p>
            <a:pPr lvl="1">
              <a:buFontTx/>
              <a:buChar char="-"/>
            </a:pPr>
            <a:endParaRPr lang="en-US" baseline="-250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33651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3381044" cy="3486122"/>
          </a:xfrm>
        </p:spPr>
        <p:txBody>
          <a:bodyPr/>
          <a:lstStyle/>
          <a:p>
            <a:r>
              <a:rPr lang="en-US" sz="1800" dirty="0"/>
              <a:t>Water infrastructure</a:t>
            </a:r>
          </a:p>
          <a:p>
            <a:r>
              <a:rPr lang="en-US" sz="1800" dirty="0"/>
              <a:t>D-Flow Flexible Mesh</a:t>
            </a:r>
          </a:p>
          <a:p>
            <a:r>
              <a:rPr lang="en-US" sz="1800" dirty="0"/>
              <a:t>Numerical diffusion and -dispersion</a:t>
            </a:r>
          </a:p>
          <a:p>
            <a:r>
              <a:rPr lang="en-US" sz="1800" dirty="0"/>
              <a:t>Lock-exchange experiment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53651694-8E9E-4B2B-AB07-695752BB3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8526" y="742922"/>
            <a:ext cx="3381044" cy="3943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38B2C5-077A-49E3-BE09-F77D67F25221}"/>
              </a:ext>
            </a:extLst>
          </p:cNvPr>
          <p:cNvSpPr txBox="1"/>
          <p:nvPr/>
        </p:nvSpPr>
        <p:spPr>
          <a:xfrm>
            <a:off x="5488526" y="4686272"/>
            <a:ext cx="3381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Depth of the brackish-saline groundwater interface, CI concentration = 1000 mg/l. Source: </a:t>
            </a:r>
            <a:r>
              <a:rPr lang="en-GB" sz="1000" dirty="0" err="1"/>
              <a:t>Friocourt</a:t>
            </a:r>
            <a:r>
              <a:rPr lang="en-GB" sz="1000" dirty="0"/>
              <a:t> et al. [2014</a:t>
            </a:r>
            <a:endParaRPr lang="en-NL" sz="1000" dirty="0"/>
          </a:p>
        </p:txBody>
      </p:sp>
    </p:spTree>
    <p:extLst>
      <p:ext uri="{BB962C8B-B14F-4D97-AF65-F5344CB8AC3E}">
        <p14:creationId xmlns:p14="http://schemas.microsoft.com/office/powerpoint/2010/main" val="1153840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 descr="_LNS3501.jpg">
            <a:extLst>
              <a:ext uri="{FF2B5EF4-FFF2-40B4-BE49-F238E27FC236}">
                <a16:creationId xmlns:a16="http://schemas.microsoft.com/office/drawing/2014/main" id="{D68D6B18-0EFD-4D98-BB3D-7F8009533E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20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Conclusion: sensitivity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19200"/>
            <a:ext cx="7106464" cy="3486122"/>
          </a:xfrm>
        </p:spPr>
        <p:txBody>
          <a:bodyPr>
            <a:normAutofit fontScale="92500" lnSpcReduction="20000"/>
          </a:bodyPr>
          <a:lstStyle/>
          <a:p>
            <a:pPr>
              <a:buFontTx/>
              <a:buChar char="-"/>
            </a:pPr>
            <a:r>
              <a:rPr lang="en-US" dirty="0"/>
              <a:t>Global diffusion is mostly influenced by </a:t>
            </a:r>
            <a:r>
              <a:rPr lang="el-GR" dirty="0"/>
              <a:t>Δ</a:t>
            </a:r>
            <a:r>
              <a:rPr lang="en-GB" dirty="0"/>
              <a:t>z up to 2 ppt.</a:t>
            </a:r>
            <a:endParaRPr lang="en-US" baseline="-25000" dirty="0"/>
          </a:p>
          <a:p>
            <a:pPr>
              <a:buFontTx/>
              <a:buChar char="-"/>
            </a:pPr>
            <a:r>
              <a:rPr lang="en-GB" dirty="0"/>
              <a:t>Local diffusion is sensitive to </a:t>
            </a:r>
            <a:r>
              <a:rPr lang="el-GR" dirty="0"/>
              <a:t>Δ</a:t>
            </a:r>
            <a:r>
              <a:rPr lang="en-GB" dirty="0"/>
              <a:t>z and </a:t>
            </a:r>
            <a:r>
              <a:rPr lang="el-GR" dirty="0"/>
              <a:t>Δ</a:t>
            </a:r>
            <a:r>
              <a:rPr lang="en-GB" dirty="0"/>
              <a:t>x and can change salinity values up to 5 ppt. at the fronts</a:t>
            </a:r>
            <a:endParaRPr lang="en-US" baseline="-25000" dirty="0"/>
          </a:p>
          <a:p>
            <a:pPr>
              <a:buFontTx/>
              <a:buChar char="-"/>
            </a:pPr>
            <a:r>
              <a:rPr lang="en-US" dirty="0"/>
              <a:t>Oscillations in the middle of the domain are mostly influenced by </a:t>
            </a:r>
            <a:r>
              <a:rPr lang="el-GR" dirty="0"/>
              <a:t>Δ</a:t>
            </a:r>
            <a:r>
              <a:rPr lang="en-GB" dirty="0"/>
              <a:t>t up to values of 1 ppt.</a:t>
            </a:r>
          </a:p>
          <a:p>
            <a:pPr>
              <a:buFontTx/>
              <a:buChar char="-"/>
            </a:pPr>
            <a:r>
              <a:rPr lang="en-US" dirty="0" err="1"/>
              <a:t>Courant</a:t>
            </a:r>
            <a:r>
              <a:rPr lang="en-US" baseline="-25000" dirty="0" err="1"/>
              <a:t>max</a:t>
            </a:r>
            <a:r>
              <a:rPr lang="en-US" dirty="0"/>
              <a:t> mostly influences oscillations at the low density front up to values of 2 ppt.</a:t>
            </a:r>
            <a:r>
              <a:rPr lang="en-GB" dirty="0"/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6014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 descr="_LNS3501.jpg">
            <a:extLst>
              <a:ext uri="{FF2B5EF4-FFF2-40B4-BE49-F238E27FC236}">
                <a16:creationId xmlns:a16="http://schemas.microsoft.com/office/drawing/2014/main" id="{D68D6B18-0EFD-4D98-BB3D-7F8009533E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6000"/>
            <a:ext cx="9144000" cy="520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Conclusion: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Tx/>
              <a:buChar char="-"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 the limiting resolution first (</a:t>
            </a:r>
            <a:r>
              <a:rPr lang="en-GB" dirty="0" err="1"/>
              <a:t>Δx</a:t>
            </a:r>
            <a:r>
              <a:rPr lang="en-GB" dirty="0"/>
              <a:t> or </a:t>
            </a:r>
            <a:r>
              <a:rPr lang="en-GB" dirty="0" err="1"/>
              <a:t>Δt</a:t>
            </a:r>
            <a:r>
              <a:rPr lang="en-GB" dirty="0"/>
              <a:t>)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Increase the other resolution until results can be compared to a model with automatic time step setting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Lastly reduce diffusivity by decreasing (</a:t>
            </a:r>
            <a:r>
              <a:rPr lang="en-GB" dirty="0" err="1"/>
              <a:t>Δz</a:t>
            </a:r>
            <a:r>
              <a:rPr lang="en-GB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If the shape of the front is important decreasing </a:t>
            </a:r>
            <a:r>
              <a:rPr lang="en-GB" dirty="0" err="1"/>
              <a:t>Δx</a:t>
            </a:r>
            <a:r>
              <a:rPr lang="en-GB" dirty="0"/>
              <a:t> or </a:t>
            </a:r>
            <a:r>
              <a:rPr lang="en-GB" dirty="0" err="1"/>
              <a:t>Δz</a:t>
            </a:r>
            <a:r>
              <a:rPr lang="en-GB" dirty="0"/>
              <a:t> is likely to be most effective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If oscillations are observed decreasing </a:t>
            </a:r>
            <a:r>
              <a:rPr lang="en-GB" dirty="0" err="1"/>
              <a:t>Δt</a:t>
            </a:r>
            <a:r>
              <a:rPr lang="en-GB" dirty="0"/>
              <a:t> or </a:t>
            </a:r>
            <a:r>
              <a:rPr lang="en-GB" dirty="0" err="1"/>
              <a:t>Courant</a:t>
            </a:r>
            <a:r>
              <a:rPr lang="en-GB" baseline="-25000" dirty="0" err="1"/>
              <a:t>max</a:t>
            </a:r>
            <a:r>
              <a:rPr lang="en-GB" dirty="0"/>
              <a:t> is likely to be most effective.</a:t>
            </a:r>
            <a:endParaRPr lang="en-US" dirty="0"/>
          </a:p>
          <a:p>
            <a:pPr marL="0" indent="0">
              <a:buNone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117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7AF81DCF-F707-43EC-A9A7-4F3F96F3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57600" y="-28800"/>
            <a:ext cx="9241200" cy="5194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/>
              <a:t>It is unknown to what extent flow errors were amplified</a:t>
            </a:r>
          </a:p>
          <a:p>
            <a:pPr>
              <a:buFontTx/>
              <a:buChar char="-"/>
            </a:pPr>
            <a:r>
              <a:rPr lang="en-US" dirty="0"/>
              <a:t>Oscillations could be an effort of D-Flow to model internal waves</a:t>
            </a:r>
          </a:p>
          <a:p>
            <a:pPr>
              <a:buFontTx/>
              <a:buChar char="-"/>
            </a:pPr>
            <a:r>
              <a:rPr lang="en-US" dirty="0"/>
              <a:t>Measurement errors, especially present in the spatial variations, have not been quantified</a:t>
            </a:r>
          </a:p>
        </p:txBody>
      </p:sp>
    </p:spTree>
    <p:extLst>
      <p:ext uri="{BB962C8B-B14F-4D97-AF65-F5344CB8AC3E}">
        <p14:creationId xmlns:p14="http://schemas.microsoft.com/office/powerpoint/2010/main" val="3882447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D-Flow Flexible Mesh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sz="1600" i="1" dirty="0"/>
                  <a:t>“D-Flow Flexible Mesh … is capable of handling curvilinear grids that provide very good performance in terms of computational speed and accuracy” </a:t>
                </a:r>
              </a:p>
              <a:p>
                <a:pPr marL="0" indent="0">
                  <a:buNone/>
                </a:pPr>
                <a:endParaRPr lang="en-GB" sz="1600" i="1" dirty="0"/>
              </a:p>
              <a:p>
                <a:pPr marL="0" indent="0">
                  <a:buNone/>
                </a:pPr>
                <a:r>
                  <a:rPr lang="en-GB" sz="1100" i="1" dirty="0"/>
                  <a:t>D-flow flexible mesh</a:t>
                </a:r>
                <a:r>
                  <a:rPr lang="en-GB" sz="1100" dirty="0"/>
                  <a:t>. (n.d.). </a:t>
                </a:r>
                <a:r>
                  <a:rPr lang="en-GB" sz="1100" dirty="0" err="1"/>
                  <a:t>Deltares</a:t>
                </a:r>
                <a:r>
                  <a:rPr lang="en-GB" sz="1100" dirty="0"/>
                  <a:t>. Retrieved May 20, 2020, from </a:t>
                </a:r>
                <a:r>
                  <a:rPr lang="en-GB" sz="1100" dirty="0">
                    <a:hlinkClick r:id="rId3"/>
                  </a:rPr>
                  <a:t>https://www.deltares.nl/en/software/module/d-flow-flexible-mesh/</a:t>
                </a:r>
                <a:endParaRPr lang="en-GB" sz="1100" dirty="0"/>
              </a:p>
              <a:p>
                <a:pPr marL="0" indent="0">
                  <a:buNone/>
                </a:pPr>
                <a:endParaRPr lang="en-GB" sz="1600" i="1" dirty="0"/>
              </a:p>
              <a:p>
                <a:pPr>
                  <a:buFontTx/>
                  <a:buChar char="-"/>
                </a:pPr>
                <a:r>
                  <a:rPr lang="en-GB" sz="2400" dirty="0"/>
                  <a:t>Shallow-water equations</a:t>
                </a:r>
              </a:p>
              <a:p>
                <a:pPr lvl="1">
                  <a:buFontTx/>
                  <a:buChar char="-"/>
                </a:pPr>
                <a:r>
                  <a:rPr lang="en-GB" sz="1800" dirty="0"/>
                  <a:t>Depth-integrated </a:t>
                </a:r>
                <a:r>
                  <a:rPr lang="en-GB" sz="1800" dirty="0" err="1"/>
                  <a:t>Navier</a:t>
                </a:r>
                <a:r>
                  <a:rPr lang="en-GB" sz="1800" dirty="0"/>
                  <a:t>-Stokes</a:t>
                </a:r>
              </a:p>
              <a:p>
                <a:pPr lvl="1">
                  <a:buFontTx/>
                  <a:buChar char="-"/>
                </a:pPr>
                <a:r>
                  <a:rPr lang="en-GB" sz="1800" dirty="0"/>
                  <a:t>Hydrostatic assumption</a:t>
                </a:r>
              </a:p>
              <a:p>
                <a:pPr lvl="1">
                  <a:buFontTx/>
                  <a:buChar char="-"/>
                </a:pPr>
                <a:r>
                  <a:rPr lang="en-GB" sz="1800" dirty="0" err="1"/>
                  <a:t>Boussinesq</a:t>
                </a:r>
                <a:r>
                  <a:rPr lang="en-GB" sz="1800" dirty="0"/>
                  <a:t> approximation</a:t>
                </a:r>
              </a:p>
              <a:p>
                <a:pPr>
                  <a:buFontTx/>
                  <a:buChar char="-"/>
                </a:pPr>
                <a:r>
                  <a:rPr lang="en-GB" sz="2500" dirty="0"/>
                  <a:t>Finite differences – implicit/explicit time integration</a:t>
                </a:r>
                <a:endParaRPr lang="en-GB" sz="1800" dirty="0"/>
              </a:p>
              <a:p>
                <a:pPr>
                  <a:buFontTx/>
                  <a:buChar char="-"/>
                </a:pPr>
                <a:r>
                  <a:rPr lang="en-GB" sz="2400" dirty="0"/>
                  <a:t>Automatic time step setting</a:t>
                </a:r>
              </a:p>
              <a:p>
                <a:pPr lvl="1">
                  <a:buFontTx/>
                  <a:buChar char="-"/>
                </a:pPr>
                <a:r>
                  <a:rPr lang="en-GB" sz="1800" dirty="0"/>
                  <a:t>Courant number: </a:t>
                </a:r>
                <a14:m>
                  <m:oMath xmlns:m="http://schemas.openxmlformats.org/officeDocument/2006/math">
                    <m:r>
                      <a:rPr lang="en-GB" sz="18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sz="18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GB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l-GR" sz="18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sz="18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GB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GB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𝑢𝑓</m:t>
                    </m:r>
                    <m:r>
                      <a:rPr lang="en-GB" sz="18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𝑙𝑜𝑤</m:t>
                    </m:r>
                    <m:r>
                      <a:rPr lang="en-GB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≤1≤</m:t>
                    </m:r>
                    <m:r>
                      <a:rPr lang="en-GB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𝐶𝑜𝑢𝑟𝑎𝑛𝑡</m:t>
                    </m:r>
                    <m:r>
                      <a:rPr lang="en-GB" sz="18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𝑚𝑎𝑥</m:t>
                    </m:r>
                  </m:oMath>
                </a14:m>
                <a:endParaRPr lang="en-GB" sz="1200" baseline="-25000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GB" sz="19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l-GR" sz="190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GB" sz="1900" i="1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sz="190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GB" sz="1900" i="1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r>
                  <a:rPr lang="en-GB" sz="1200" dirty="0"/>
                  <a:t> </a:t>
                </a:r>
                <a:r>
                  <a:rPr lang="en-GB" sz="1900" dirty="0"/>
                  <a:t> </a:t>
                </a:r>
                <a:r>
                  <a:rPr lang="en-GB" sz="1800" dirty="0"/>
                  <a:t>→ Domain of influence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858" t="-1573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3757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C0C2DEDE-29DD-49B4-B351-C12DF33B0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826" y="2470653"/>
            <a:ext cx="4429145" cy="20437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380894" cy="857250"/>
          </a:xfrm>
        </p:spPr>
        <p:txBody>
          <a:bodyPr>
            <a:noAutofit/>
          </a:bodyPr>
          <a:lstStyle/>
          <a:p>
            <a:r>
              <a:rPr lang="en-US" sz="2800" dirty="0"/>
              <a:t>Lock-exchange experiment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7C045C-3580-474C-B207-82FBA53DE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7579" y="1240755"/>
            <a:ext cx="2846849" cy="118025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8B903C4-05B6-40A4-B84F-B9332546B9D2}"/>
              </a:ext>
            </a:extLst>
          </p:cNvPr>
          <p:cNvSpPr/>
          <p:nvPr/>
        </p:nvSpPr>
        <p:spPr>
          <a:xfrm>
            <a:off x="1505490" y="4765127"/>
            <a:ext cx="42331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Top: Basic lock-exchange setup - source: Shin et al. [2004]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EB6DBC-6B92-494E-A239-3758E43215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8625" y="794397"/>
            <a:ext cx="3284537" cy="4045168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1317429-0401-4D16-9F1C-FEA1F269021B}"/>
              </a:ext>
            </a:extLst>
          </p:cNvPr>
          <p:cNvCxnSpPr>
            <a:cxnSpLocks/>
          </p:cNvCxnSpPr>
          <p:nvPr/>
        </p:nvCxnSpPr>
        <p:spPr>
          <a:xfrm flipV="1">
            <a:off x="2413029" y="2410249"/>
            <a:ext cx="2490393" cy="1075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D4C682A-A21D-4295-BDFC-3F0E51FF2749}"/>
              </a:ext>
            </a:extLst>
          </p:cNvPr>
          <p:cNvSpPr txBox="1"/>
          <p:nvPr/>
        </p:nvSpPr>
        <p:spPr>
          <a:xfrm>
            <a:off x="3405376" y="2222463"/>
            <a:ext cx="6454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10 km</a:t>
            </a:r>
            <a:endParaRPr lang="en-NL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CB4A77-A66A-40CE-960A-70C475F9202E}"/>
              </a:ext>
            </a:extLst>
          </p:cNvPr>
          <p:cNvSpPr txBox="1"/>
          <p:nvPr/>
        </p:nvSpPr>
        <p:spPr>
          <a:xfrm>
            <a:off x="4953321" y="1742123"/>
            <a:ext cx="645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000" dirty="0"/>
              <a:t>10 m</a:t>
            </a:r>
            <a:endParaRPr lang="en-NL" sz="1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D4A0960-21D8-4F7D-BC3B-EFB517D823D6}"/>
              </a:ext>
            </a:extLst>
          </p:cNvPr>
          <p:cNvSpPr/>
          <p:nvPr/>
        </p:nvSpPr>
        <p:spPr>
          <a:xfrm>
            <a:off x="1505489" y="4928783"/>
            <a:ext cx="42331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/>
              <a:t>Bottom: Physical model of a density driven current - Source: </a:t>
            </a:r>
            <a:r>
              <a:rPr lang="en-GB" sz="800" dirty="0" err="1"/>
              <a:t>Friocourt</a:t>
            </a:r>
            <a:r>
              <a:rPr lang="en-GB" sz="800" dirty="0"/>
              <a:t> et al. [2014]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71AAF3-2F60-4137-8358-57509CF63F11}"/>
              </a:ext>
            </a:extLst>
          </p:cNvPr>
          <p:cNvSpPr/>
          <p:nvPr/>
        </p:nvSpPr>
        <p:spPr>
          <a:xfrm>
            <a:off x="5587055" y="4784366"/>
            <a:ext cx="35876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/>
              <a:t>Example of a lock-exchange experiment depicting two current </a:t>
            </a:r>
          </a:p>
          <a:p>
            <a:r>
              <a:rPr lang="en-GB" sz="800" dirty="0"/>
              <a:t>fronts flow opposite directions over time - Source Shin et al. [2004]</a:t>
            </a:r>
          </a:p>
        </p:txBody>
      </p:sp>
    </p:spTree>
    <p:extLst>
      <p:ext uri="{BB962C8B-B14F-4D97-AF65-F5344CB8AC3E}">
        <p14:creationId xmlns:p14="http://schemas.microsoft.com/office/powerpoint/2010/main" val="567616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Numerical diffusion and -dispersion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3A87F-CE52-49C7-81AB-19ADE50ECDF7}"/>
              </a:ext>
            </a:extLst>
          </p:cNvPr>
          <p:cNvSpPr txBox="1"/>
          <p:nvPr/>
        </p:nvSpPr>
        <p:spPr>
          <a:xfrm>
            <a:off x="2280622" y="943799"/>
            <a:ext cx="59167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Modelling large discontinuities with continuous approximations</a:t>
            </a:r>
          </a:p>
          <a:p>
            <a:pPr marL="285750" indent="-285750">
              <a:buFontTx/>
              <a:buChar char="-"/>
            </a:pPr>
            <a:endParaRPr lang="en-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58D45D-20A2-4398-A1E2-B2CC751EB096}"/>
              </a:ext>
            </a:extLst>
          </p:cNvPr>
          <p:cNvSpPr/>
          <p:nvPr/>
        </p:nvSpPr>
        <p:spPr>
          <a:xfrm>
            <a:off x="2734068" y="4199701"/>
            <a:ext cx="6135502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Typical examples of numerical dispersion (left) and diffusion (right) - source: </a:t>
            </a:r>
            <a:r>
              <a:rPr lang="en-US" sz="900" dirty="0" err="1"/>
              <a:t>Pietrzak</a:t>
            </a:r>
            <a:r>
              <a:rPr lang="en-US" sz="900" dirty="0"/>
              <a:t>. [1998]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382263-D719-49D4-851D-E0D086311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708" y="1705180"/>
            <a:ext cx="4881321" cy="23530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F6695A-46EC-4C56-AA16-AF4AAEB6A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0373" y="1867129"/>
            <a:ext cx="2742344" cy="214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66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Baseline reference model</a:t>
            </a:r>
          </a:p>
          <a:p>
            <a:r>
              <a:rPr lang="en-US" sz="2000" dirty="0"/>
              <a:t>Sensitivity analysis</a:t>
            </a:r>
          </a:p>
          <a:p>
            <a:r>
              <a:rPr lang="en-US" sz="2000" dirty="0"/>
              <a:t>Quantification of errors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547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reference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1"/>
            <a:ext cx="7106464" cy="1796678"/>
          </a:xfrm>
        </p:spPr>
        <p:txBody>
          <a:bodyPr numCol="2">
            <a:normAutofit/>
          </a:bodyPr>
          <a:lstStyle/>
          <a:p>
            <a:r>
              <a:rPr lang="en-GB" sz="1600" dirty="0"/>
              <a:t>The boundary conditions: </a:t>
            </a:r>
          </a:p>
          <a:p>
            <a:pPr lvl="1"/>
            <a:r>
              <a:rPr lang="en-GB" sz="1600" dirty="0"/>
              <a:t>Q = 0 </a:t>
            </a:r>
          </a:p>
          <a:p>
            <a:pPr lvl="1"/>
            <a:r>
              <a:rPr lang="en-GB" sz="1600" dirty="0"/>
              <a:t>Free slip</a:t>
            </a:r>
          </a:p>
          <a:p>
            <a:pPr lvl="1"/>
            <a:r>
              <a:rPr lang="en-GB" sz="1600" dirty="0"/>
              <a:t>Bottom friction of Manning’s type</a:t>
            </a:r>
          </a:p>
          <a:p>
            <a:r>
              <a:rPr lang="en-GB" sz="1600" dirty="0"/>
              <a:t>Initial conditions [15, 25] ppt</a:t>
            </a:r>
          </a:p>
          <a:p>
            <a:r>
              <a:rPr lang="en-GB" sz="1600" dirty="0"/>
              <a:t>Width = 100 meters</a:t>
            </a:r>
          </a:p>
          <a:p>
            <a:r>
              <a:rPr lang="en-GB" sz="1600" dirty="0"/>
              <a:t>Cubic cells</a:t>
            </a:r>
          </a:p>
          <a:p>
            <a:r>
              <a:rPr lang="en-GB" sz="1600" dirty="0"/>
              <a:t>t = [0, 5h]</a:t>
            </a:r>
          </a:p>
          <a:p>
            <a:r>
              <a:rPr lang="en-GB" sz="1600" dirty="0" err="1"/>
              <a:t>Δt</a:t>
            </a:r>
            <a:r>
              <a:rPr lang="en-GB" sz="1600" dirty="0"/>
              <a:t> = [auto, 10s]</a:t>
            </a:r>
          </a:p>
          <a:p>
            <a:endParaRPr lang="en-GB" sz="600" dirty="0"/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4D2911E-A9D8-482A-817D-2F60F7908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1204" y="2945185"/>
            <a:ext cx="4503997" cy="186727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001CDAE-3439-4929-9CC8-206238CCD642}"/>
              </a:ext>
            </a:extLst>
          </p:cNvPr>
          <p:cNvCxnSpPr>
            <a:cxnSpLocks/>
          </p:cNvCxnSpPr>
          <p:nvPr/>
        </p:nvCxnSpPr>
        <p:spPr>
          <a:xfrm flipV="1">
            <a:off x="3116654" y="4798342"/>
            <a:ext cx="3940048" cy="1411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481AC35-A003-4EA1-93AA-05151054A9DC}"/>
              </a:ext>
            </a:extLst>
          </p:cNvPr>
          <p:cNvSpPr txBox="1"/>
          <p:nvPr/>
        </p:nvSpPr>
        <p:spPr>
          <a:xfrm>
            <a:off x="7159906" y="3838262"/>
            <a:ext cx="102118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000" dirty="0"/>
              <a:t>10 m</a:t>
            </a:r>
            <a:endParaRPr lang="en-NL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1ABF35-8D55-4AB5-B4D8-9EFB1BAEC86B}"/>
              </a:ext>
            </a:extLst>
          </p:cNvPr>
          <p:cNvSpPr txBox="1"/>
          <p:nvPr/>
        </p:nvSpPr>
        <p:spPr>
          <a:xfrm>
            <a:off x="4772612" y="4883551"/>
            <a:ext cx="102118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000" dirty="0"/>
              <a:t>10 km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5A3836-D7A6-4FA5-84F0-AB173B0F3676}"/>
              </a:ext>
            </a:extLst>
          </p:cNvPr>
          <p:cNvSpPr txBox="1"/>
          <p:nvPr/>
        </p:nvSpPr>
        <p:spPr>
          <a:xfrm>
            <a:off x="3916534" y="3802713"/>
            <a:ext cx="5538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25 ppt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D7FAEB-6129-4F05-9672-D521A97CB0A9}"/>
              </a:ext>
            </a:extLst>
          </p:cNvPr>
          <p:cNvSpPr txBox="1"/>
          <p:nvPr/>
        </p:nvSpPr>
        <p:spPr>
          <a:xfrm>
            <a:off x="6003431" y="3802714"/>
            <a:ext cx="102118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000" dirty="0"/>
              <a:t>15 ppt</a:t>
            </a:r>
          </a:p>
        </p:txBody>
      </p:sp>
    </p:spTree>
    <p:extLst>
      <p:ext uri="{BB962C8B-B14F-4D97-AF65-F5344CB8AC3E}">
        <p14:creationId xmlns:p14="http://schemas.microsoft.com/office/powerpoint/2010/main" val="3839010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pic>
        <p:nvPicPr>
          <p:cNvPr id="7" name="Content Placeholder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A8D6E3B3-61C2-4049-B30F-01B8C2ED4F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1956" y="1200150"/>
            <a:ext cx="6809163" cy="3486150"/>
          </a:xfrm>
        </p:spPr>
      </p:pic>
    </p:spTree>
    <p:extLst>
      <p:ext uri="{BB962C8B-B14F-4D97-AF65-F5344CB8AC3E}">
        <p14:creationId xmlns:p14="http://schemas.microsoft.com/office/powerpoint/2010/main" val="1408870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1209</TotalTime>
  <Words>4559</Words>
  <Application>Microsoft Office PowerPoint</Application>
  <PresentationFormat>On-screen Show (16:9)</PresentationFormat>
  <Paragraphs>479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Cambria Math</vt:lpstr>
      <vt:lpstr>Tahoma</vt:lpstr>
      <vt:lpstr>Office Theme</vt:lpstr>
      <vt:lpstr>Custom Design</vt:lpstr>
      <vt:lpstr>Quantifying numerical diffusion and dispersion in D-Flow Flexible Mesh using a lock-exchange experiment </vt:lpstr>
      <vt:lpstr>Content</vt:lpstr>
      <vt:lpstr>1. Introduction</vt:lpstr>
      <vt:lpstr>D-Flow Flexible Mesh</vt:lpstr>
      <vt:lpstr>Lock-exchange experiment</vt:lpstr>
      <vt:lpstr>Numerical diffusion and -dispersion</vt:lpstr>
      <vt:lpstr>2. Approach</vt:lpstr>
      <vt:lpstr>Baseline reference model</vt:lpstr>
      <vt:lpstr>Reference</vt:lpstr>
      <vt:lpstr>Reference</vt:lpstr>
      <vt:lpstr>Reference</vt:lpstr>
      <vt:lpstr>Sensitivity Analysis</vt:lpstr>
      <vt:lpstr>Quantification of Errors</vt:lpstr>
      <vt:lpstr>Quantification of Errors</vt:lpstr>
      <vt:lpstr>3. Results</vt:lpstr>
      <vt:lpstr>Courantmax</vt:lpstr>
      <vt:lpstr>Δt</vt:lpstr>
      <vt:lpstr>Δx</vt:lpstr>
      <vt:lpstr>Δz</vt:lpstr>
      <vt:lpstr>Classification of errors</vt:lpstr>
      <vt:lpstr>Diffusion rates</vt:lpstr>
      <vt:lpstr>Relative salinity differences</vt:lpstr>
      <vt:lpstr>Relative salinity differences</vt:lpstr>
      <vt:lpstr>Relative salinity differences</vt:lpstr>
      <vt:lpstr>Normalized standard deviation</vt:lpstr>
      <vt:lpstr>Limits of D-Flow FM</vt:lpstr>
      <vt:lpstr>Limits of D-Flow FM</vt:lpstr>
      <vt:lpstr>Limits of D-Flow FM</vt:lpstr>
      <vt:lpstr>Conclusion: oscillations</vt:lpstr>
      <vt:lpstr>Conclusion: sensitivity</vt:lpstr>
      <vt:lpstr>Conclusion: recommendations</vt:lpstr>
      <vt:lpstr>Discussion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</dc:creator>
  <cp:lastModifiedBy>Daan Koetsenruijter</cp:lastModifiedBy>
  <cp:revision>93</cp:revision>
  <dcterms:created xsi:type="dcterms:W3CDTF">2015-07-09T11:57:30Z</dcterms:created>
  <dcterms:modified xsi:type="dcterms:W3CDTF">2020-06-30T12:26:09Z</dcterms:modified>
</cp:coreProperties>
</file>